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4-4.png>
</file>

<file path=ppt/media/image-4-5.png>
</file>

<file path=ppt/media/image-4-6.png>
</file>

<file path=ppt/media/image-5-1.png>
</file>

<file path=ppt/media/image-5-2.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8" Type="http://schemas.openxmlformats.org/officeDocument/2006/relationships/slideLayout" Target="../slideLayouts/slideLayout1.xml"/><Relationship Id="rId9"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7" Type="http://schemas.openxmlformats.org/officeDocument/2006/relationships/slideLayout" Target="../slideLayouts/slideLayout1.xml"/><Relationship Id="rId8"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1179195"/>
            <a:ext cx="7477601" cy="3832860"/>
          </a:xfrm>
          <a:prstGeom prst="rect">
            <a:avLst/>
          </a:prstGeom>
          <a:noFill/>
          <a:ln/>
        </p:spPr>
        <p:txBody>
          <a:bodyPr wrap="square" rtlCol="0" anchor="t"/>
          <a:lstStyle/>
          <a:p>
            <a:pPr indent="0" marL="0">
              <a:lnSpc>
                <a:spcPts val="7545"/>
              </a:lnSpc>
              <a:buNone/>
            </a:pPr>
            <a:r>
              <a:rPr lang="en-US" sz="6036" dirty="0">
                <a:solidFill>
                  <a:srgbClr val="C6BFEE"/>
                </a:solidFill>
                <a:latin typeface="Prompt" pitchFamily="34" charset="0"/>
                <a:ea typeface="Prompt" pitchFamily="34" charset="-122"/>
                <a:cs typeface="Prompt" pitchFamily="34" charset="-120"/>
              </a:rPr>
              <a:t>Predicting BBVA Stock Prices: A Comparative Analysis</a:t>
            </a:r>
            <a:endParaRPr lang="en-US" sz="6036" dirty="0"/>
          </a:p>
        </p:txBody>
      </p:sp>
      <p:sp>
        <p:nvSpPr>
          <p:cNvPr id="6" name="Text 2"/>
          <p:cNvSpPr/>
          <p:nvPr/>
        </p:nvSpPr>
        <p:spPr>
          <a:xfrm>
            <a:off x="833199" y="5345311"/>
            <a:ext cx="7477601"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This presentation explores the intraday and end-of-day price returns of BBVA, the leading Spanish banking group. Through a detailed comparative analysis, we aim to uncover insights that can inform investment strategies and market predictions.</a:t>
            </a:r>
            <a:endParaRPr lang="en-US" sz="1750" dirty="0"/>
          </a:p>
        </p:txBody>
      </p:sp>
      <p:sp>
        <p:nvSpPr>
          <p:cNvPr id="7" name="Shape 3"/>
          <p:cNvSpPr/>
          <p:nvPr/>
        </p:nvSpPr>
        <p:spPr>
          <a:xfrm>
            <a:off x="833199" y="6678097"/>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840819" y="6685717"/>
            <a:ext cx="340162" cy="340162"/>
          </a:xfrm>
          <a:prstGeom prst="rect">
            <a:avLst/>
          </a:prstGeom>
        </p:spPr>
      </p:pic>
      <p:sp>
        <p:nvSpPr>
          <p:cNvPr id="9" name="Text 4"/>
          <p:cNvSpPr/>
          <p:nvPr/>
        </p:nvSpPr>
        <p:spPr>
          <a:xfrm>
            <a:off x="1299686" y="6661428"/>
            <a:ext cx="2708553" cy="388858"/>
          </a:xfrm>
          <a:prstGeom prst="rect">
            <a:avLst/>
          </a:prstGeom>
          <a:noFill/>
          <a:ln/>
        </p:spPr>
        <p:txBody>
          <a:bodyPr wrap="none" rtlCol="0" anchor="t"/>
          <a:lstStyle/>
          <a:p>
            <a:pPr algn="l" indent="0" marL="0">
              <a:lnSpc>
                <a:spcPts val="3062"/>
              </a:lnSpc>
              <a:buNone/>
            </a:pPr>
            <a:r>
              <a:rPr lang="en-US" sz="2187" b="1" dirty="0">
                <a:solidFill>
                  <a:srgbClr val="DAD8E9"/>
                </a:solidFill>
                <a:latin typeface="Mukta" pitchFamily="34" charset="0"/>
                <a:ea typeface="Mukta" pitchFamily="34" charset="-122"/>
                <a:cs typeface="Mukta" pitchFamily="34" charset="-120"/>
              </a:rPr>
              <a:t>by SUMANTH REDDY S</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381006"/>
            <a:ext cx="555498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Conclusion</a:t>
            </a:r>
            <a:endParaRPr lang="en-US" sz="4374" dirty="0"/>
          </a:p>
        </p:txBody>
      </p:sp>
      <p:sp>
        <p:nvSpPr>
          <p:cNvPr id="5" name="Text 2"/>
          <p:cNvSpPr/>
          <p:nvPr/>
        </p:nvSpPr>
        <p:spPr>
          <a:xfrm>
            <a:off x="2624376" y="2630805"/>
            <a:ext cx="284428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Summary of Findings</a:t>
            </a:r>
            <a:endParaRPr lang="en-US" sz="2187" dirty="0"/>
          </a:p>
        </p:txBody>
      </p:sp>
      <p:sp>
        <p:nvSpPr>
          <p:cNvPr id="6" name="Text 3"/>
          <p:cNvSpPr/>
          <p:nvPr/>
        </p:nvSpPr>
        <p:spPr>
          <a:xfrm>
            <a:off x="2624376" y="3200162"/>
            <a:ext cx="4419838"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Predicting BBVA stock price returns, particularly at the intraday level, has proven to be a challenging task. The models explored, including ARIMA and Random Forest, demonstrate varying degrees of success, with the end-of-day forecasts exhibiting the highest accuracy.</a:t>
            </a:r>
            <a:endParaRPr lang="en-US" sz="1750" dirty="0"/>
          </a:p>
        </p:txBody>
      </p:sp>
      <p:sp>
        <p:nvSpPr>
          <p:cNvPr id="7" name="Text 4"/>
          <p:cNvSpPr/>
          <p:nvPr/>
        </p:nvSpPr>
        <p:spPr>
          <a:xfrm>
            <a:off x="7593806" y="2630805"/>
            <a:ext cx="2777490"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Future Work</a:t>
            </a:r>
            <a:endParaRPr lang="en-US" sz="2187" dirty="0"/>
          </a:p>
        </p:txBody>
      </p:sp>
      <p:sp>
        <p:nvSpPr>
          <p:cNvPr id="8" name="Text 5"/>
          <p:cNvSpPr/>
          <p:nvPr/>
        </p:nvSpPr>
        <p:spPr>
          <a:xfrm>
            <a:off x="7593806" y="3200162"/>
            <a:ext cx="4419838" cy="2487811"/>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To improve the predictive capabilities, more sophisticated models could be explored, such as deep learning techniques that can capture the complex nonlinear patterns in the data. Additionally, incorporating external factors like macroeconomic indicators and industry trends may enhance the models' performance.</a:t>
            </a:r>
            <a:endParaRPr lang="en-US" sz="1750" dirty="0"/>
          </a:p>
        </p:txBody>
      </p:sp>
      <p:sp>
        <p:nvSpPr>
          <p:cNvPr id="9" name="Text 6"/>
          <p:cNvSpPr/>
          <p:nvPr/>
        </p:nvSpPr>
        <p:spPr>
          <a:xfrm>
            <a:off x="2624376" y="6137791"/>
            <a:ext cx="9381649"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We welcome any questions or discussion regarding the insights and methodologies presented in this study. The team is available to provide further details and address any concerns you may have.</a:t>
            </a:r>
            <a:endParaRPr lang="en-US" sz="1750"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2890123"/>
            <a:ext cx="555498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Introduction</a:t>
            </a:r>
            <a:endParaRPr lang="en-US" sz="4374" dirty="0"/>
          </a:p>
        </p:txBody>
      </p:sp>
      <p:sp>
        <p:nvSpPr>
          <p:cNvPr id="6" name="Text 2"/>
          <p:cNvSpPr/>
          <p:nvPr/>
        </p:nvSpPr>
        <p:spPr>
          <a:xfrm>
            <a:off x="6319599" y="3917752"/>
            <a:ext cx="7477601"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This presentation aims to compare the predictability of BBVA stock prices versus trading volumes. We will analyze intraday data from 2014–2018 obtained from Yahoo Finance to uncover insights that can inform investment strategies and market predictions.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6029"/>
          </a:xfrm>
          <a:prstGeom prst="rect">
            <a:avLst/>
          </a:prstGeom>
          <a:solidFill>
            <a:srgbClr val="0B0C23">
              <a:alpha val="75000"/>
            </a:srgbClr>
          </a:solidFill>
          <a:ln/>
        </p:spPr>
      </p:sp>
      <p:sp>
        <p:nvSpPr>
          <p:cNvPr id="4" name="Text 1"/>
          <p:cNvSpPr/>
          <p:nvPr/>
        </p:nvSpPr>
        <p:spPr>
          <a:xfrm>
            <a:off x="2759273" y="593408"/>
            <a:ext cx="5395079" cy="674251"/>
          </a:xfrm>
          <a:prstGeom prst="rect">
            <a:avLst/>
          </a:prstGeom>
          <a:noFill/>
          <a:ln/>
        </p:spPr>
        <p:txBody>
          <a:bodyPr wrap="none" rtlCol="0" anchor="t"/>
          <a:lstStyle/>
          <a:p>
            <a:pPr indent="0" marL="0">
              <a:lnSpc>
                <a:spcPts val="5310"/>
              </a:lnSpc>
              <a:buNone/>
            </a:pPr>
            <a:r>
              <a:rPr lang="en-US" sz="4248" dirty="0">
                <a:solidFill>
                  <a:srgbClr val="C6BFEE"/>
                </a:solidFill>
                <a:latin typeface="Prompt" pitchFamily="34" charset="0"/>
                <a:ea typeface="Prompt" pitchFamily="34" charset="-122"/>
                <a:cs typeface="Prompt" pitchFamily="34" charset="-120"/>
              </a:rPr>
              <a:t>Data Preparation</a:t>
            </a:r>
            <a:endParaRPr lang="en-US" sz="4248" dirty="0"/>
          </a:p>
        </p:txBody>
      </p:sp>
      <p:sp>
        <p:nvSpPr>
          <p:cNvPr id="5" name="Text 2"/>
          <p:cNvSpPr/>
          <p:nvPr/>
        </p:nvSpPr>
        <p:spPr>
          <a:xfrm>
            <a:off x="2759273" y="1699260"/>
            <a:ext cx="9111734" cy="1035844"/>
          </a:xfrm>
          <a:prstGeom prst="rect">
            <a:avLst/>
          </a:prstGeom>
          <a:noFill/>
          <a:ln/>
        </p:spPr>
        <p:txBody>
          <a:bodyPr wrap="squar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Our dataset consists of BBVA stock prices and trading volumes at 1-minute intervals, covering the period from 2014 to 2018. The data is structured with columns for Date, Time, Volume, and Price. We have calculated the returns for each 1-minute interval to analyze the price movements over time.</a:t>
            </a:r>
            <a:endParaRPr lang="en-US" sz="1699" dirty="0"/>
          </a:p>
        </p:txBody>
      </p:sp>
      <p:sp>
        <p:nvSpPr>
          <p:cNvPr id="6" name="Shape 3"/>
          <p:cNvSpPr/>
          <p:nvPr/>
        </p:nvSpPr>
        <p:spPr>
          <a:xfrm>
            <a:off x="2759273" y="2977872"/>
            <a:ext cx="9111734" cy="3731419"/>
          </a:xfrm>
          <a:prstGeom prst="roundRect">
            <a:avLst>
              <a:gd name="adj" fmla="val 2603"/>
            </a:avLst>
          </a:prstGeom>
          <a:noFill/>
          <a:ln w="7620">
            <a:solidFill>
              <a:srgbClr val="FFFFFF">
                <a:alpha val="24000"/>
              </a:srgbClr>
            </a:solidFill>
            <a:prstDash val="solid"/>
          </a:ln>
        </p:spPr>
      </p:sp>
      <p:sp>
        <p:nvSpPr>
          <p:cNvPr id="7" name="Shape 4"/>
          <p:cNvSpPr/>
          <p:nvPr/>
        </p:nvSpPr>
        <p:spPr>
          <a:xfrm>
            <a:off x="2766893" y="2985492"/>
            <a:ext cx="9096494" cy="619363"/>
          </a:xfrm>
          <a:prstGeom prst="rect">
            <a:avLst/>
          </a:prstGeom>
          <a:solidFill>
            <a:srgbClr val="FFFFFF">
              <a:alpha val="4000"/>
            </a:srgbClr>
          </a:solidFill>
          <a:ln/>
        </p:spPr>
      </p:sp>
      <p:sp>
        <p:nvSpPr>
          <p:cNvPr id="8" name="Text 5"/>
          <p:cNvSpPr/>
          <p:nvPr/>
        </p:nvSpPr>
        <p:spPr>
          <a:xfrm>
            <a:off x="2982754" y="3122533"/>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Date</a:t>
            </a:r>
            <a:endParaRPr lang="en-US" sz="1699" dirty="0"/>
          </a:p>
        </p:txBody>
      </p:sp>
      <p:sp>
        <p:nvSpPr>
          <p:cNvPr id="9" name="Text 6"/>
          <p:cNvSpPr/>
          <p:nvPr/>
        </p:nvSpPr>
        <p:spPr>
          <a:xfrm>
            <a:off x="4805839" y="312253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Time</a:t>
            </a:r>
            <a:endParaRPr lang="en-US" sz="1699" dirty="0"/>
          </a:p>
        </p:txBody>
      </p:sp>
      <p:sp>
        <p:nvSpPr>
          <p:cNvPr id="10" name="Text 7"/>
          <p:cNvSpPr/>
          <p:nvPr/>
        </p:nvSpPr>
        <p:spPr>
          <a:xfrm>
            <a:off x="6625114" y="312253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Volume</a:t>
            </a:r>
            <a:endParaRPr lang="en-US" sz="1699" dirty="0"/>
          </a:p>
        </p:txBody>
      </p:sp>
      <p:sp>
        <p:nvSpPr>
          <p:cNvPr id="11" name="Text 8"/>
          <p:cNvSpPr/>
          <p:nvPr/>
        </p:nvSpPr>
        <p:spPr>
          <a:xfrm>
            <a:off x="8444389" y="312253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Price</a:t>
            </a:r>
            <a:endParaRPr lang="en-US" sz="1699" dirty="0"/>
          </a:p>
        </p:txBody>
      </p:sp>
      <p:sp>
        <p:nvSpPr>
          <p:cNvPr id="12" name="Text 9"/>
          <p:cNvSpPr/>
          <p:nvPr/>
        </p:nvSpPr>
        <p:spPr>
          <a:xfrm>
            <a:off x="10263664" y="3122533"/>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Returns</a:t>
            </a:r>
            <a:endParaRPr lang="en-US" sz="1699" dirty="0"/>
          </a:p>
        </p:txBody>
      </p:sp>
      <p:sp>
        <p:nvSpPr>
          <p:cNvPr id="13" name="Shape 10"/>
          <p:cNvSpPr/>
          <p:nvPr/>
        </p:nvSpPr>
        <p:spPr>
          <a:xfrm>
            <a:off x="2766893" y="3604855"/>
            <a:ext cx="9096494" cy="619363"/>
          </a:xfrm>
          <a:prstGeom prst="rect">
            <a:avLst/>
          </a:prstGeom>
          <a:solidFill>
            <a:srgbClr val="000000">
              <a:alpha val="4000"/>
            </a:srgbClr>
          </a:solidFill>
          <a:ln/>
        </p:spPr>
      </p:sp>
      <p:sp>
        <p:nvSpPr>
          <p:cNvPr id="14" name="Text 11"/>
          <p:cNvSpPr/>
          <p:nvPr/>
        </p:nvSpPr>
        <p:spPr>
          <a:xfrm>
            <a:off x="2982754" y="3741896"/>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2014-01-02</a:t>
            </a:r>
            <a:endParaRPr lang="en-US" sz="1699" dirty="0"/>
          </a:p>
        </p:txBody>
      </p:sp>
      <p:sp>
        <p:nvSpPr>
          <p:cNvPr id="15" name="Text 12"/>
          <p:cNvSpPr/>
          <p:nvPr/>
        </p:nvSpPr>
        <p:spPr>
          <a:xfrm>
            <a:off x="4805839" y="374189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09:30</a:t>
            </a:r>
            <a:endParaRPr lang="en-US" sz="1699" dirty="0"/>
          </a:p>
        </p:txBody>
      </p:sp>
      <p:sp>
        <p:nvSpPr>
          <p:cNvPr id="16" name="Text 13"/>
          <p:cNvSpPr/>
          <p:nvPr/>
        </p:nvSpPr>
        <p:spPr>
          <a:xfrm>
            <a:off x="6625114" y="374189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15,000</a:t>
            </a:r>
            <a:endParaRPr lang="en-US" sz="1699" dirty="0"/>
          </a:p>
        </p:txBody>
      </p:sp>
      <p:sp>
        <p:nvSpPr>
          <p:cNvPr id="17" name="Text 14"/>
          <p:cNvSpPr/>
          <p:nvPr/>
        </p:nvSpPr>
        <p:spPr>
          <a:xfrm>
            <a:off x="8444389" y="374189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8.50</a:t>
            </a:r>
            <a:endParaRPr lang="en-US" sz="1699" dirty="0"/>
          </a:p>
        </p:txBody>
      </p:sp>
      <p:sp>
        <p:nvSpPr>
          <p:cNvPr id="18" name="Text 15"/>
          <p:cNvSpPr/>
          <p:nvPr/>
        </p:nvSpPr>
        <p:spPr>
          <a:xfrm>
            <a:off x="10263664" y="3741896"/>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a:t>
            </a:r>
            <a:endParaRPr lang="en-US" sz="1699" dirty="0"/>
          </a:p>
        </p:txBody>
      </p:sp>
      <p:sp>
        <p:nvSpPr>
          <p:cNvPr id="19" name="Shape 16"/>
          <p:cNvSpPr/>
          <p:nvPr/>
        </p:nvSpPr>
        <p:spPr>
          <a:xfrm>
            <a:off x="2766893" y="4224218"/>
            <a:ext cx="9096494" cy="619363"/>
          </a:xfrm>
          <a:prstGeom prst="rect">
            <a:avLst/>
          </a:prstGeom>
          <a:solidFill>
            <a:srgbClr val="FFFFFF">
              <a:alpha val="4000"/>
            </a:srgbClr>
          </a:solidFill>
          <a:ln/>
        </p:spPr>
      </p:sp>
      <p:sp>
        <p:nvSpPr>
          <p:cNvPr id="20" name="Text 17"/>
          <p:cNvSpPr/>
          <p:nvPr/>
        </p:nvSpPr>
        <p:spPr>
          <a:xfrm>
            <a:off x="2982754" y="4361259"/>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2014-01-02</a:t>
            </a:r>
            <a:endParaRPr lang="en-US" sz="1699" dirty="0"/>
          </a:p>
        </p:txBody>
      </p:sp>
      <p:sp>
        <p:nvSpPr>
          <p:cNvPr id="21" name="Text 18"/>
          <p:cNvSpPr/>
          <p:nvPr/>
        </p:nvSpPr>
        <p:spPr>
          <a:xfrm>
            <a:off x="4805839" y="436125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09:31</a:t>
            </a:r>
            <a:endParaRPr lang="en-US" sz="1699" dirty="0"/>
          </a:p>
        </p:txBody>
      </p:sp>
      <p:sp>
        <p:nvSpPr>
          <p:cNvPr id="22" name="Text 19"/>
          <p:cNvSpPr/>
          <p:nvPr/>
        </p:nvSpPr>
        <p:spPr>
          <a:xfrm>
            <a:off x="6625114" y="436125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18,500</a:t>
            </a:r>
            <a:endParaRPr lang="en-US" sz="1699" dirty="0"/>
          </a:p>
        </p:txBody>
      </p:sp>
      <p:sp>
        <p:nvSpPr>
          <p:cNvPr id="23" name="Text 20"/>
          <p:cNvSpPr/>
          <p:nvPr/>
        </p:nvSpPr>
        <p:spPr>
          <a:xfrm>
            <a:off x="8444389" y="436125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8.54</a:t>
            </a:r>
            <a:endParaRPr lang="en-US" sz="1699" dirty="0"/>
          </a:p>
        </p:txBody>
      </p:sp>
      <p:sp>
        <p:nvSpPr>
          <p:cNvPr id="24" name="Text 21"/>
          <p:cNvSpPr/>
          <p:nvPr/>
        </p:nvSpPr>
        <p:spPr>
          <a:xfrm>
            <a:off x="10263664" y="4361259"/>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0.47%</a:t>
            </a:r>
            <a:endParaRPr lang="en-US" sz="1699" dirty="0"/>
          </a:p>
        </p:txBody>
      </p:sp>
      <p:sp>
        <p:nvSpPr>
          <p:cNvPr id="25" name="Shape 22"/>
          <p:cNvSpPr/>
          <p:nvPr/>
        </p:nvSpPr>
        <p:spPr>
          <a:xfrm>
            <a:off x="2766893" y="4843582"/>
            <a:ext cx="9096494" cy="619363"/>
          </a:xfrm>
          <a:prstGeom prst="rect">
            <a:avLst/>
          </a:prstGeom>
          <a:solidFill>
            <a:srgbClr val="000000">
              <a:alpha val="4000"/>
            </a:srgbClr>
          </a:solidFill>
          <a:ln/>
        </p:spPr>
      </p:sp>
      <p:sp>
        <p:nvSpPr>
          <p:cNvPr id="26" name="Text 23"/>
          <p:cNvSpPr/>
          <p:nvPr/>
        </p:nvSpPr>
        <p:spPr>
          <a:xfrm>
            <a:off x="2982754" y="4980623"/>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2014-01-02</a:t>
            </a:r>
            <a:endParaRPr lang="en-US" sz="1699" dirty="0"/>
          </a:p>
        </p:txBody>
      </p:sp>
      <p:sp>
        <p:nvSpPr>
          <p:cNvPr id="27" name="Text 24"/>
          <p:cNvSpPr/>
          <p:nvPr/>
        </p:nvSpPr>
        <p:spPr>
          <a:xfrm>
            <a:off x="4805839" y="498062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09:32</a:t>
            </a:r>
            <a:endParaRPr lang="en-US" sz="1699" dirty="0"/>
          </a:p>
        </p:txBody>
      </p:sp>
      <p:sp>
        <p:nvSpPr>
          <p:cNvPr id="28" name="Text 25"/>
          <p:cNvSpPr/>
          <p:nvPr/>
        </p:nvSpPr>
        <p:spPr>
          <a:xfrm>
            <a:off x="6625114" y="498062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20,000</a:t>
            </a:r>
            <a:endParaRPr lang="en-US" sz="1699" dirty="0"/>
          </a:p>
        </p:txBody>
      </p:sp>
      <p:sp>
        <p:nvSpPr>
          <p:cNvPr id="29" name="Text 26"/>
          <p:cNvSpPr/>
          <p:nvPr/>
        </p:nvSpPr>
        <p:spPr>
          <a:xfrm>
            <a:off x="8444389" y="4980623"/>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8.51</a:t>
            </a:r>
            <a:endParaRPr lang="en-US" sz="1699" dirty="0"/>
          </a:p>
        </p:txBody>
      </p:sp>
      <p:sp>
        <p:nvSpPr>
          <p:cNvPr id="30" name="Text 27"/>
          <p:cNvSpPr/>
          <p:nvPr/>
        </p:nvSpPr>
        <p:spPr>
          <a:xfrm>
            <a:off x="10263664" y="4980623"/>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-0.35%</a:t>
            </a:r>
            <a:endParaRPr lang="en-US" sz="1699" dirty="0"/>
          </a:p>
        </p:txBody>
      </p:sp>
      <p:sp>
        <p:nvSpPr>
          <p:cNvPr id="31" name="Shape 28"/>
          <p:cNvSpPr/>
          <p:nvPr/>
        </p:nvSpPr>
        <p:spPr>
          <a:xfrm>
            <a:off x="2766893" y="5462945"/>
            <a:ext cx="9096494" cy="619363"/>
          </a:xfrm>
          <a:prstGeom prst="rect">
            <a:avLst/>
          </a:prstGeom>
          <a:solidFill>
            <a:srgbClr val="FFFFFF">
              <a:alpha val="4000"/>
            </a:srgbClr>
          </a:solidFill>
          <a:ln/>
        </p:spPr>
      </p:sp>
      <p:sp>
        <p:nvSpPr>
          <p:cNvPr id="32" name="Text 29"/>
          <p:cNvSpPr/>
          <p:nvPr/>
        </p:nvSpPr>
        <p:spPr>
          <a:xfrm>
            <a:off x="2982754" y="5599986"/>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2014-01-02</a:t>
            </a:r>
            <a:endParaRPr lang="en-US" sz="1699" dirty="0"/>
          </a:p>
        </p:txBody>
      </p:sp>
      <p:sp>
        <p:nvSpPr>
          <p:cNvPr id="33" name="Text 30"/>
          <p:cNvSpPr/>
          <p:nvPr/>
        </p:nvSpPr>
        <p:spPr>
          <a:xfrm>
            <a:off x="4805839" y="559998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09:33</a:t>
            </a:r>
            <a:endParaRPr lang="en-US" sz="1699" dirty="0"/>
          </a:p>
        </p:txBody>
      </p:sp>
      <p:sp>
        <p:nvSpPr>
          <p:cNvPr id="34" name="Text 31"/>
          <p:cNvSpPr/>
          <p:nvPr/>
        </p:nvSpPr>
        <p:spPr>
          <a:xfrm>
            <a:off x="6625114" y="559998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22,000</a:t>
            </a:r>
            <a:endParaRPr lang="en-US" sz="1699" dirty="0"/>
          </a:p>
        </p:txBody>
      </p:sp>
      <p:sp>
        <p:nvSpPr>
          <p:cNvPr id="35" name="Text 32"/>
          <p:cNvSpPr/>
          <p:nvPr/>
        </p:nvSpPr>
        <p:spPr>
          <a:xfrm>
            <a:off x="8444389" y="5599986"/>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8.48</a:t>
            </a:r>
            <a:endParaRPr lang="en-US" sz="1699" dirty="0"/>
          </a:p>
        </p:txBody>
      </p:sp>
      <p:sp>
        <p:nvSpPr>
          <p:cNvPr id="36" name="Text 33"/>
          <p:cNvSpPr/>
          <p:nvPr/>
        </p:nvSpPr>
        <p:spPr>
          <a:xfrm>
            <a:off x="10263664" y="5599986"/>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-0.35%</a:t>
            </a:r>
            <a:endParaRPr lang="en-US" sz="1699" dirty="0"/>
          </a:p>
        </p:txBody>
      </p:sp>
      <p:sp>
        <p:nvSpPr>
          <p:cNvPr id="37" name="Shape 34"/>
          <p:cNvSpPr/>
          <p:nvPr/>
        </p:nvSpPr>
        <p:spPr>
          <a:xfrm>
            <a:off x="2766893" y="6082308"/>
            <a:ext cx="9096494" cy="619363"/>
          </a:xfrm>
          <a:prstGeom prst="rect">
            <a:avLst/>
          </a:prstGeom>
          <a:solidFill>
            <a:srgbClr val="000000">
              <a:alpha val="4000"/>
            </a:srgbClr>
          </a:solidFill>
          <a:ln/>
        </p:spPr>
      </p:sp>
      <p:sp>
        <p:nvSpPr>
          <p:cNvPr id="38" name="Text 35"/>
          <p:cNvSpPr/>
          <p:nvPr/>
        </p:nvSpPr>
        <p:spPr>
          <a:xfrm>
            <a:off x="2982754" y="6219349"/>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2014-01-02</a:t>
            </a:r>
            <a:endParaRPr lang="en-US" sz="1699" dirty="0"/>
          </a:p>
        </p:txBody>
      </p:sp>
      <p:sp>
        <p:nvSpPr>
          <p:cNvPr id="39" name="Text 36"/>
          <p:cNvSpPr/>
          <p:nvPr/>
        </p:nvSpPr>
        <p:spPr>
          <a:xfrm>
            <a:off x="4805839" y="621934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09:34</a:t>
            </a:r>
            <a:endParaRPr lang="en-US" sz="1699" dirty="0"/>
          </a:p>
        </p:txBody>
      </p:sp>
      <p:sp>
        <p:nvSpPr>
          <p:cNvPr id="40" name="Text 37"/>
          <p:cNvSpPr/>
          <p:nvPr/>
        </p:nvSpPr>
        <p:spPr>
          <a:xfrm>
            <a:off x="6625114" y="621934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25,000</a:t>
            </a:r>
            <a:endParaRPr lang="en-US" sz="1699" dirty="0"/>
          </a:p>
        </p:txBody>
      </p:sp>
      <p:sp>
        <p:nvSpPr>
          <p:cNvPr id="41" name="Text 38"/>
          <p:cNvSpPr/>
          <p:nvPr/>
        </p:nvSpPr>
        <p:spPr>
          <a:xfrm>
            <a:off x="8444389" y="6219349"/>
            <a:ext cx="138017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8.52</a:t>
            </a:r>
            <a:endParaRPr lang="en-US" sz="1699" dirty="0"/>
          </a:p>
        </p:txBody>
      </p:sp>
      <p:sp>
        <p:nvSpPr>
          <p:cNvPr id="42" name="Text 39"/>
          <p:cNvSpPr/>
          <p:nvPr/>
        </p:nvSpPr>
        <p:spPr>
          <a:xfrm>
            <a:off x="10263664" y="6219349"/>
            <a:ext cx="1383983" cy="345281"/>
          </a:xfrm>
          <a:prstGeom prst="rect">
            <a:avLst/>
          </a:prstGeom>
          <a:noFill/>
          <a:ln/>
        </p:spPr>
        <p:txBody>
          <a:bodyPr wrap="non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0.47%</a:t>
            </a:r>
            <a:endParaRPr lang="en-US" sz="1699" dirty="0"/>
          </a:p>
        </p:txBody>
      </p:sp>
      <p:sp>
        <p:nvSpPr>
          <p:cNvPr id="43" name="Text 40"/>
          <p:cNvSpPr/>
          <p:nvPr/>
        </p:nvSpPr>
        <p:spPr>
          <a:xfrm>
            <a:off x="2759273" y="6952059"/>
            <a:ext cx="9111734" cy="690563"/>
          </a:xfrm>
          <a:prstGeom prst="rect">
            <a:avLst/>
          </a:prstGeom>
          <a:noFill/>
          <a:ln/>
        </p:spPr>
        <p:txBody>
          <a:bodyPr wrap="square" rtlCol="0" anchor="t"/>
          <a:lstStyle/>
          <a:p>
            <a:pPr indent="0" marL="0">
              <a:lnSpc>
                <a:spcPts val="2719"/>
              </a:lnSpc>
              <a:buNone/>
            </a:pPr>
            <a:r>
              <a:rPr lang="en-US" sz="1699" dirty="0">
                <a:solidFill>
                  <a:srgbClr val="DAD8E9"/>
                </a:solidFill>
                <a:latin typeface="Mukta" pitchFamily="34" charset="0"/>
                <a:ea typeface="Mukta" pitchFamily="34" charset="-122"/>
                <a:cs typeface="Mukta" pitchFamily="34" charset="-120"/>
              </a:rPr>
              <a:t>To account for overnight gaps between trading sessions, we have calculated the daily returns based on the opening and closing prices for each day.</a:t>
            </a:r>
            <a:endParaRPr lang="en-US" sz="1699" dirty="0"/>
          </a:p>
        </p:txBody>
      </p:sp>
      <p:pic>
        <p:nvPicPr>
          <p:cNvPr id="44"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161103"/>
          </a:xfrm>
          <a:prstGeom prst="rect">
            <a:avLst/>
          </a:prstGeom>
        </p:spPr>
      </p:pic>
      <p:sp>
        <p:nvSpPr>
          <p:cNvPr id="5" name="Text 1"/>
          <p:cNvSpPr/>
          <p:nvPr/>
        </p:nvSpPr>
        <p:spPr>
          <a:xfrm>
            <a:off x="3665220" y="2637949"/>
            <a:ext cx="5353288" cy="540187"/>
          </a:xfrm>
          <a:prstGeom prst="rect">
            <a:avLst/>
          </a:prstGeom>
          <a:noFill/>
          <a:ln/>
        </p:spPr>
        <p:txBody>
          <a:bodyPr wrap="none" rtlCol="0" anchor="t"/>
          <a:lstStyle/>
          <a:p>
            <a:pPr indent="0" marL="0">
              <a:lnSpc>
                <a:spcPts val="4254"/>
              </a:lnSpc>
              <a:buNone/>
            </a:pPr>
            <a:r>
              <a:rPr lang="en-US" sz="3403" dirty="0">
                <a:solidFill>
                  <a:srgbClr val="C6BFEE"/>
                </a:solidFill>
                <a:latin typeface="Prompt" pitchFamily="34" charset="0"/>
                <a:ea typeface="Prompt" pitchFamily="34" charset="-122"/>
                <a:cs typeface="Prompt" pitchFamily="34" charset="-120"/>
              </a:rPr>
              <a:t>Handling Overnight Gaps</a:t>
            </a:r>
            <a:endParaRPr lang="en-US" sz="3403" dirty="0"/>
          </a:p>
        </p:txBody>
      </p:sp>
      <p:pic>
        <p:nvPicPr>
          <p:cNvPr id="6" name="Image 2" descr="preencoded.png">    </p:cNvPr>
          <p:cNvPicPr>
            <a:picLocks noChangeAspect="1"/>
          </p:cNvPicPr>
          <p:nvPr/>
        </p:nvPicPr>
        <p:blipFill>
          <a:blip r:embed="rId3"/>
          <a:stretch>
            <a:fillRect/>
          </a:stretch>
        </p:blipFill>
        <p:spPr>
          <a:xfrm>
            <a:off x="3665220" y="3437453"/>
            <a:ext cx="864394" cy="1549241"/>
          </a:xfrm>
          <a:prstGeom prst="rect">
            <a:avLst/>
          </a:prstGeom>
        </p:spPr>
      </p:pic>
      <p:sp>
        <p:nvSpPr>
          <p:cNvPr id="7" name="Text 2"/>
          <p:cNvSpPr/>
          <p:nvPr/>
        </p:nvSpPr>
        <p:spPr>
          <a:xfrm>
            <a:off x="4788932" y="3610332"/>
            <a:ext cx="3219331" cy="270034"/>
          </a:xfrm>
          <a:prstGeom prst="rect">
            <a:avLst/>
          </a:prstGeom>
          <a:noFill/>
          <a:ln/>
        </p:spPr>
        <p:txBody>
          <a:bodyPr wrap="none" rtlCol="0" anchor="t"/>
          <a:lstStyle/>
          <a:p>
            <a:pPr algn="l" indent="0" marL="0">
              <a:lnSpc>
                <a:spcPts val="2127"/>
              </a:lnSpc>
              <a:buNone/>
            </a:pPr>
            <a:r>
              <a:rPr lang="en-US" sz="1702" dirty="0">
                <a:solidFill>
                  <a:srgbClr val="DAD8E9"/>
                </a:solidFill>
                <a:latin typeface="Prompt" pitchFamily="34" charset="0"/>
                <a:ea typeface="Prompt" pitchFamily="34" charset="-122"/>
                <a:cs typeface="Prompt" pitchFamily="34" charset="-120"/>
              </a:rPr>
              <a:t>Importance of Overnight Gaps</a:t>
            </a:r>
            <a:endParaRPr lang="en-US" sz="1702" dirty="0"/>
          </a:p>
        </p:txBody>
      </p:sp>
      <p:sp>
        <p:nvSpPr>
          <p:cNvPr id="8" name="Text 3"/>
          <p:cNvSpPr/>
          <p:nvPr/>
        </p:nvSpPr>
        <p:spPr>
          <a:xfrm>
            <a:off x="4788932" y="3984069"/>
            <a:ext cx="6176129" cy="829747"/>
          </a:xfrm>
          <a:prstGeom prst="rect">
            <a:avLst/>
          </a:prstGeom>
          <a:noFill/>
          <a:ln/>
        </p:spPr>
        <p:txBody>
          <a:bodyPr wrap="square" rtlCol="0" anchor="t"/>
          <a:lstStyle/>
          <a:p>
            <a:pPr algn="l" indent="0" marL="0">
              <a:lnSpc>
                <a:spcPts val="2178"/>
              </a:lnSpc>
              <a:buNone/>
            </a:pPr>
            <a:r>
              <a:rPr lang="en-US" sz="1361" dirty="0">
                <a:solidFill>
                  <a:srgbClr val="DAD8E9"/>
                </a:solidFill>
                <a:latin typeface="Mukta" pitchFamily="34" charset="0"/>
                <a:ea typeface="Mukta" pitchFamily="34" charset="-122"/>
                <a:cs typeface="Mukta" pitchFamily="34" charset="-120"/>
              </a:rPr>
              <a:t>Overnight gaps, the difference between a stock's closing price and the next day's opening price, can significantly impact portfolio returns. Failing to account for these gaps can lead to inaccurate market predictions.</a:t>
            </a:r>
            <a:endParaRPr lang="en-US" sz="1361" dirty="0"/>
          </a:p>
        </p:txBody>
      </p:sp>
      <p:pic>
        <p:nvPicPr>
          <p:cNvPr id="9" name="Image 3" descr="preencoded.png">    </p:cNvPr>
          <p:cNvPicPr>
            <a:picLocks noChangeAspect="1"/>
          </p:cNvPicPr>
          <p:nvPr/>
        </p:nvPicPr>
        <p:blipFill>
          <a:blip r:embed="rId4"/>
          <a:stretch>
            <a:fillRect/>
          </a:stretch>
        </p:blipFill>
        <p:spPr>
          <a:xfrm>
            <a:off x="3665220" y="4986695"/>
            <a:ext cx="864394" cy="1383030"/>
          </a:xfrm>
          <a:prstGeom prst="rect">
            <a:avLst/>
          </a:prstGeom>
        </p:spPr>
      </p:pic>
      <p:sp>
        <p:nvSpPr>
          <p:cNvPr id="10" name="Text 4"/>
          <p:cNvSpPr/>
          <p:nvPr/>
        </p:nvSpPr>
        <p:spPr>
          <a:xfrm>
            <a:off x="4788932" y="5159573"/>
            <a:ext cx="2161103" cy="270034"/>
          </a:xfrm>
          <a:prstGeom prst="rect">
            <a:avLst/>
          </a:prstGeom>
          <a:noFill/>
          <a:ln/>
        </p:spPr>
        <p:txBody>
          <a:bodyPr wrap="none" rtlCol="0" anchor="t"/>
          <a:lstStyle/>
          <a:p>
            <a:pPr algn="l" indent="0" marL="0">
              <a:lnSpc>
                <a:spcPts val="2127"/>
              </a:lnSpc>
              <a:buNone/>
            </a:pPr>
            <a:r>
              <a:rPr lang="en-US" sz="1702" dirty="0">
                <a:solidFill>
                  <a:srgbClr val="DAD8E9"/>
                </a:solidFill>
                <a:latin typeface="Prompt" pitchFamily="34" charset="0"/>
                <a:ea typeface="Prompt" pitchFamily="34" charset="-122"/>
                <a:cs typeface="Prompt" pitchFamily="34" charset="-120"/>
              </a:rPr>
              <a:t>Splitting the Data</a:t>
            </a:r>
            <a:endParaRPr lang="en-US" sz="1702" dirty="0"/>
          </a:p>
        </p:txBody>
      </p:sp>
      <p:sp>
        <p:nvSpPr>
          <p:cNvPr id="11" name="Text 5"/>
          <p:cNvSpPr/>
          <p:nvPr/>
        </p:nvSpPr>
        <p:spPr>
          <a:xfrm>
            <a:off x="4788932" y="5533311"/>
            <a:ext cx="6176129" cy="553164"/>
          </a:xfrm>
          <a:prstGeom prst="rect">
            <a:avLst/>
          </a:prstGeom>
          <a:noFill/>
          <a:ln/>
        </p:spPr>
        <p:txBody>
          <a:bodyPr wrap="square" rtlCol="0" anchor="t"/>
          <a:lstStyle/>
          <a:p>
            <a:pPr algn="l" indent="0" marL="0">
              <a:lnSpc>
                <a:spcPts val="2178"/>
              </a:lnSpc>
              <a:buNone/>
            </a:pPr>
            <a:r>
              <a:rPr lang="en-US" sz="1361" dirty="0">
                <a:solidFill>
                  <a:srgbClr val="DAD8E9"/>
                </a:solidFill>
                <a:latin typeface="Mukta" pitchFamily="34" charset="0"/>
                <a:ea typeface="Mukta" pitchFamily="34" charset="-122"/>
                <a:cs typeface="Mukta" pitchFamily="34" charset="-120"/>
              </a:rPr>
              <a:t>We split the dataset into intraday data (within the same trading session) and overnight data (between trading sessions) to analyze the price movements separately.</a:t>
            </a:r>
            <a:endParaRPr lang="en-US" sz="1361" dirty="0"/>
          </a:p>
        </p:txBody>
      </p:sp>
      <p:pic>
        <p:nvPicPr>
          <p:cNvPr id="12" name="Image 4" descr="preencoded.png">    </p:cNvPr>
          <p:cNvPicPr>
            <a:picLocks noChangeAspect="1"/>
          </p:cNvPicPr>
          <p:nvPr/>
        </p:nvPicPr>
        <p:blipFill>
          <a:blip r:embed="rId5"/>
          <a:stretch>
            <a:fillRect/>
          </a:stretch>
        </p:blipFill>
        <p:spPr>
          <a:xfrm>
            <a:off x="3665220" y="6369725"/>
            <a:ext cx="864394" cy="1383030"/>
          </a:xfrm>
          <a:prstGeom prst="rect">
            <a:avLst/>
          </a:prstGeom>
        </p:spPr>
      </p:pic>
      <p:sp>
        <p:nvSpPr>
          <p:cNvPr id="13" name="Text 6"/>
          <p:cNvSpPr/>
          <p:nvPr/>
        </p:nvSpPr>
        <p:spPr>
          <a:xfrm>
            <a:off x="4788932" y="6542603"/>
            <a:ext cx="2161103" cy="270034"/>
          </a:xfrm>
          <a:prstGeom prst="rect">
            <a:avLst/>
          </a:prstGeom>
          <a:noFill/>
          <a:ln/>
        </p:spPr>
        <p:txBody>
          <a:bodyPr wrap="none" rtlCol="0" anchor="t"/>
          <a:lstStyle/>
          <a:p>
            <a:pPr algn="l" indent="0" marL="0">
              <a:lnSpc>
                <a:spcPts val="2127"/>
              </a:lnSpc>
              <a:buNone/>
            </a:pPr>
            <a:r>
              <a:rPr lang="en-US" sz="1702" dirty="0">
                <a:solidFill>
                  <a:srgbClr val="DAD8E9"/>
                </a:solidFill>
                <a:latin typeface="Prompt" pitchFamily="34" charset="0"/>
                <a:ea typeface="Prompt" pitchFamily="34" charset="-122"/>
                <a:cs typeface="Prompt" pitchFamily="34" charset="-120"/>
              </a:rPr>
              <a:t>Calculating Returns</a:t>
            </a:r>
            <a:endParaRPr lang="en-US" sz="1702" dirty="0"/>
          </a:p>
        </p:txBody>
      </p:sp>
      <p:sp>
        <p:nvSpPr>
          <p:cNvPr id="14" name="Text 7"/>
          <p:cNvSpPr/>
          <p:nvPr/>
        </p:nvSpPr>
        <p:spPr>
          <a:xfrm>
            <a:off x="4788932" y="6916341"/>
            <a:ext cx="6176129" cy="553164"/>
          </a:xfrm>
          <a:prstGeom prst="rect">
            <a:avLst/>
          </a:prstGeom>
          <a:noFill/>
          <a:ln/>
        </p:spPr>
        <p:txBody>
          <a:bodyPr wrap="square" rtlCol="0" anchor="t"/>
          <a:lstStyle/>
          <a:p>
            <a:pPr algn="l" indent="0" marL="0">
              <a:lnSpc>
                <a:spcPts val="2178"/>
              </a:lnSpc>
              <a:buNone/>
            </a:pPr>
            <a:r>
              <a:rPr lang="en-US" sz="1361" dirty="0">
                <a:solidFill>
                  <a:srgbClr val="DAD8E9"/>
                </a:solidFill>
                <a:latin typeface="Mukta" pitchFamily="34" charset="0"/>
                <a:ea typeface="Mukta" pitchFamily="34" charset="-122"/>
                <a:cs typeface="Mukta" pitchFamily="34" charset="-120"/>
              </a:rPr>
              <a:t>For intraday data, we calculate the 1-minute returns. For overnight data, we calculate the daily returns based on the opening and closing prices of each session.</a:t>
            </a:r>
            <a:endParaRPr lang="en-US" sz="1361"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678299"/>
            <a:ext cx="8845153"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Model Building for Intraday Data</a:t>
            </a:r>
            <a:endParaRPr lang="en-US" sz="4374" dirty="0"/>
          </a:p>
        </p:txBody>
      </p:sp>
      <p:sp>
        <p:nvSpPr>
          <p:cNvPr id="5" name="Shape 2"/>
          <p:cNvSpPr/>
          <p:nvPr/>
        </p:nvSpPr>
        <p:spPr>
          <a:xfrm>
            <a:off x="2624376" y="1817013"/>
            <a:ext cx="1563529" cy="1280160"/>
          </a:xfrm>
          <a:prstGeom prst="roundRect">
            <a:avLst>
              <a:gd name="adj" fmla="val 7811"/>
            </a:avLst>
          </a:prstGeom>
          <a:solidFill>
            <a:srgbClr val="542C49"/>
          </a:solidFill>
          <a:ln w="7620">
            <a:solidFill>
              <a:srgbClr val="6D4562"/>
            </a:solidFill>
            <a:prstDash val="solid"/>
          </a:ln>
        </p:spPr>
      </p:sp>
      <p:sp>
        <p:nvSpPr>
          <p:cNvPr id="6" name="Text 3"/>
          <p:cNvSpPr/>
          <p:nvPr/>
        </p:nvSpPr>
        <p:spPr>
          <a:xfrm>
            <a:off x="2854166" y="2234922"/>
            <a:ext cx="103942" cy="444341"/>
          </a:xfrm>
          <a:prstGeom prst="rect">
            <a:avLst/>
          </a:prstGeom>
          <a:noFill/>
          <a:ln/>
        </p:spPr>
        <p:txBody>
          <a:bodyPr wrap="none" rtlCol="0" anchor="t"/>
          <a:lstStyle/>
          <a:p>
            <a:pPr algn="ctr" indent="0" marL="0">
              <a:lnSpc>
                <a:spcPts val="3499"/>
              </a:lnSpc>
              <a:buNone/>
            </a:pPr>
            <a:r>
              <a:rPr lang="en-US" sz="2187" dirty="0">
                <a:solidFill>
                  <a:srgbClr val="DAD8E9"/>
                </a:solidFill>
                <a:latin typeface="Prompt" pitchFamily="34" charset="0"/>
                <a:ea typeface="Prompt" pitchFamily="34" charset="-122"/>
                <a:cs typeface="Prompt" pitchFamily="34" charset="-120"/>
              </a:rPr>
              <a:t>1</a:t>
            </a:r>
            <a:endParaRPr lang="en-US" sz="2187" dirty="0"/>
          </a:p>
        </p:txBody>
      </p:sp>
      <p:sp>
        <p:nvSpPr>
          <p:cNvPr id="7" name="Text 4"/>
          <p:cNvSpPr/>
          <p:nvPr/>
        </p:nvSpPr>
        <p:spPr>
          <a:xfrm>
            <a:off x="4410075" y="2039183"/>
            <a:ext cx="277749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ARIMA</a:t>
            </a:r>
            <a:endParaRPr lang="en-US" sz="2187" dirty="0"/>
          </a:p>
        </p:txBody>
      </p:sp>
      <p:sp>
        <p:nvSpPr>
          <p:cNvPr id="8" name="Text 5"/>
          <p:cNvSpPr/>
          <p:nvPr/>
        </p:nvSpPr>
        <p:spPr>
          <a:xfrm>
            <a:off x="4410075" y="2519601"/>
            <a:ext cx="3871198"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Autoregressive Integrated Moving Average</a:t>
            </a:r>
            <a:endParaRPr lang="en-US" sz="1750" dirty="0"/>
          </a:p>
        </p:txBody>
      </p:sp>
      <p:sp>
        <p:nvSpPr>
          <p:cNvPr id="9" name="Shape 6"/>
          <p:cNvSpPr/>
          <p:nvPr/>
        </p:nvSpPr>
        <p:spPr>
          <a:xfrm>
            <a:off x="4298990" y="3071485"/>
            <a:ext cx="7595949" cy="22205"/>
          </a:xfrm>
          <a:prstGeom prst="roundRect">
            <a:avLst>
              <a:gd name="adj" fmla="val 450302"/>
            </a:avLst>
          </a:prstGeom>
          <a:solidFill>
            <a:srgbClr val="6D4562"/>
          </a:solidFill>
          <a:ln/>
        </p:spPr>
      </p:sp>
      <p:sp>
        <p:nvSpPr>
          <p:cNvPr id="10" name="Shape 7"/>
          <p:cNvSpPr/>
          <p:nvPr/>
        </p:nvSpPr>
        <p:spPr>
          <a:xfrm>
            <a:off x="2624376" y="3208258"/>
            <a:ext cx="3127177" cy="1280160"/>
          </a:xfrm>
          <a:prstGeom prst="roundRect">
            <a:avLst>
              <a:gd name="adj" fmla="val 7811"/>
            </a:avLst>
          </a:prstGeom>
          <a:solidFill>
            <a:srgbClr val="542C49"/>
          </a:solidFill>
          <a:ln w="7620">
            <a:solidFill>
              <a:srgbClr val="6D4562"/>
            </a:solidFill>
            <a:prstDash val="solid"/>
          </a:ln>
        </p:spPr>
      </p:sp>
      <p:sp>
        <p:nvSpPr>
          <p:cNvPr id="11" name="Text 8"/>
          <p:cNvSpPr/>
          <p:nvPr/>
        </p:nvSpPr>
        <p:spPr>
          <a:xfrm>
            <a:off x="2854166" y="3626168"/>
            <a:ext cx="162520" cy="444341"/>
          </a:xfrm>
          <a:prstGeom prst="rect">
            <a:avLst/>
          </a:prstGeom>
          <a:noFill/>
          <a:ln/>
        </p:spPr>
        <p:txBody>
          <a:bodyPr wrap="none" rtlCol="0" anchor="t"/>
          <a:lstStyle/>
          <a:p>
            <a:pPr algn="ctr" indent="0" marL="0">
              <a:lnSpc>
                <a:spcPts val="3499"/>
              </a:lnSpc>
              <a:buNone/>
            </a:pPr>
            <a:r>
              <a:rPr lang="en-US" sz="2187" dirty="0">
                <a:solidFill>
                  <a:srgbClr val="DAD8E9"/>
                </a:solidFill>
                <a:latin typeface="Prompt" pitchFamily="34" charset="0"/>
                <a:ea typeface="Prompt" pitchFamily="34" charset="-122"/>
                <a:cs typeface="Prompt" pitchFamily="34" charset="-120"/>
              </a:rPr>
              <a:t>2</a:t>
            </a:r>
            <a:endParaRPr lang="en-US" sz="2187" dirty="0"/>
          </a:p>
        </p:txBody>
      </p:sp>
      <p:sp>
        <p:nvSpPr>
          <p:cNvPr id="12" name="Text 9"/>
          <p:cNvSpPr/>
          <p:nvPr/>
        </p:nvSpPr>
        <p:spPr>
          <a:xfrm>
            <a:off x="5973723" y="3430429"/>
            <a:ext cx="2417326"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Random Forest</a:t>
            </a:r>
            <a:endParaRPr lang="en-US" sz="2187" dirty="0"/>
          </a:p>
        </p:txBody>
      </p:sp>
      <p:sp>
        <p:nvSpPr>
          <p:cNvPr id="13" name="Text 10"/>
          <p:cNvSpPr/>
          <p:nvPr/>
        </p:nvSpPr>
        <p:spPr>
          <a:xfrm>
            <a:off x="5973723" y="3910846"/>
            <a:ext cx="2417326"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Ensemble of decision trees</a:t>
            </a:r>
            <a:endParaRPr lang="en-US" sz="1750" dirty="0"/>
          </a:p>
        </p:txBody>
      </p:sp>
      <p:sp>
        <p:nvSpPr>
          <p:cNvPr id="14" name="Shape 11"/>
          <p:cNvSpPr/>
          <p:nvPr/>
        </p:nvSpPr>
        <p:spPr>
          <a:xfrm>
            <a:off x="5862638" y="4462730"/>
            <a:ext cx="6032302" cy="22205"/>
          </a:xfrm>
          <a:prstGeom prst="roundRect">
            <a:avLst>
              <a:gd name="adj" fmla="val 450302"/>
            </a:avLst>
          </a:prstGeom>
          <a:solidFill>
            <a:srgbClr val="6D4562"/>
          </a:solidFill>
          <a:ln/>
        </p:spPr>
      </p:sp>
      <p:sp>
        <p:nvSpPr>
          <p:cNvPr id="15" name="Shape 12"/>
          <p:cNvSpPr/>
          <p:nvPr/>
        </p:nvSpPr>
        <p:spPr>
          <a:xfrm>
            <a:off x="2624376" y="4599503"/>
            <a:ext cx="4690824" cy="1280160"/>
          </a:xfrm>
          <a:prstGeom prst="roundRect">
            <a:avLst>
              <a:gd name="adj" fmla="val 7811"/>
            </a:avLst>
          </a:prstGeom>
          <a:solidFill>
            <a:srgbClr val="542C49"/>
          </a:solidFill>
          <a:ln w="7620">
            <a:solidFill>
              <a:srgbClr val="6D4562"/>
            </a:solidFill>
            <a:prstDash val="solid"/>
          </a:ln>
        </p:spPr>
      </p:sp>
      <p:sp>
        <p:nvSpPr>
          <p:cNvPr id="16" name="Text 13"/>
          <p:cNvSpPr/>
          <p:nvPr/>
        </p:nvSpPr>
        <p:spPr>
          <a:xfrm>
            <a:off x="2854166" y="5017413"/>
            <a:ext cx="161092" cy="444341"/>
          </a:xfrm>
          <a:prstGeom prst="rect">
            <a:avLst/>
          </a:prstGeom>
          <a:noFill/>
          <a:ln/>
        </p:spPr>
        <p:txBody>
          <a:bodyPr wrap="none" rtlCol="0" anchor="t"/>
          <a:lstStyle/>
          <a:p>
            <a:pPr algn="ctr" indent="0" marL="0">
              <a:lnSpc>
                <a:spcPts val="3499"/>
              </a:lnSpc>
              <a:buNone/>
            </a:pPr>
            <a:r>
              <a:rPr lang="en-US" sz="2187" dirty="0">
                <a:solidFill>
                  <a:srgbClr val="DAD8E9"/>
                </a:solidFill>
                <a:latin typeface="Prompt" pitchFamily="34" charset="0"/>
                <a:ea typeface="Prompt" pitchFamily="34" charset="-122"/>
                <a:cs typeface="Prompt" pitchFamily="34" charset="-120"/>
              </a:rPr>
              <a:t>3</a:t>
            </a:r>
            <a:endParaRPr lang="en-US" sz="2187" dirty="0"/>
          </a:p>
        </p:txBody>
      </p:sp>
      <p:sp>
        <p:nvSpPr>
          <p:cNvPr id="17" name="Text 14"/>
          <p:cNvSpPr/>
          <p:nvPr/>
        </p:nvSpPr>
        <p:spPr>
          <a:xfrm>
            <a:off x="7537371" y="4821674"/>
            <a:ext cx="2617470"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Dynamic Retraining</a:t>
            </a:r>
            <a:endParaRPr lang="en-US" sz="2187" dirty="0"/>
          </a:p>
        </p:txBody>
      </p:sp>
      <p:sp>
        <p:nvSpPr>
          <p:cNvPr id="18" name="Text 15"/>
          <p:cNvSpPr/>
          <p:nvPr/>
        </p:nvSpPr>
        <p:spPr>
          <a:xfrm>
            <a:off x="7537371" y="5302091"/>
            <a:ext cx="2617470"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Updating models over time</a:t>
            </a:r>
            <a:endParaRPr lang="en-US" sz="1750" dirty="0"/>
          </a:p>
        </p:txBody>
      </p:sp>
      <p:sp>
        <p:nvSpPr>
          <p:cNvPr id="19" name="Text 16"/>
          <p:cNvSpPr/>
          <p:nvPr/>
        </p:nvSpPr>
        <p:spPr>
          <a:xfrm>
            <a:off x="2624376" y="6129576"/>
            <a:ext cx="9381649"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To model intraday BBVA stock price returns, we explored several techniques including ARIMA and Random Forest. We split the data into training, validation, and test sets to rigorously evaluate model performance. Additionally, we implemented a dynamic retraining approach, continuously updating the models as new data became available.</a:t>
            </a:r>
            <a:endParaRPr lang="en-US" sz="1750" dirty="0"/>
          </a:p>
        </p:txBody>
      </p:sp>
      <p:pic>
        <p:nvPicPr>
          <p:cNvPr id="2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5021818" y="843677"/>
            <a:ext cx="8219123" cy="610195"/>
          </a:xfrm>
          <a:prstGeom prst="rect">
            <a:avLst/>
          </a:prstGeom>
          <a:noFill/>
          <a:ln/>
        </p:spPr>
        <p:txBody>
          <a:bodyPr wrap="none" rtlCol="0" anchor="t"/>
          <a:lstStyle/>
          <a:p>
            <a:pPr indent="0" marL="0">
              <a:lnSpc>
                <a:spcPts val="4805"/>
              </a:lnSpc>
              <a:buNone/>
            </a:pPr>
            <a:r>
              <a:rPr lang="en-US" sz="3844" dirty="0">
                <a:solidFill>
                  <a:srgbClr val="C6BFEE"/>
                </a:solidFill>
                <a:latin typeface="Prompt" pitchFamily="34" charset="0"/>
                <a:ea typeface="Prompt" pitchFamily="34" charset="-122"/>
                <a:cs typeface="Prompt" pitchFamily="34" charset="-120"/>
              </a:rPr>
              <a:t>Model Building for Overnight Data</a:t>
            </a:r>
            <a:endParaRPr lang="en-US" sz="3844" dirty="0"/>
          </a:p>
        </p:txBody>
      </p:sp>
      <p:sp>
        <p:nvSpPr>
          <p:cNvPr id="6" name="Shape 2"/>
          <p:cNvSpPr/>
          <p:nvPr/>
        </p:nvSpPr>
        <p:spPr>
          <a:xfrm>
            <a:off x="5295186" y="1746647"/>
            <a:ext cx="38933" cy="5639157"/>
          </a:xfrm>
          <a:prstGeom prst="roundRect">
            <a:avLst>
              <a:gd name="adj" fmla="val 225688"/>
            </a:avLst>
          </a:prstGeom>
          <a:solidFill>
            <a:srgbClr val="6D4562"/>
          </a:solidFill>
          <a:ln/>
        </p:spPr>
      </p:sp>
      <p:sp>
        <p:nvSpPr>
          <p:cNvPr id="7" name="Shape 3"/>
          <p:cNvSpPr/>
          <p:nvPr/>
        </p:nvSpPr>
        <p:spPr>
          <a:xfrm>
            <a:off x="5534204" y="2099250"/>
            <a:ext cx="683300" cy="38933"/>
          </a:xfrm>
          <a:prstGeom prst="roundRect">
            <a:avLst>
              <a:gd name="adj" fmla="val 225688"/>
            </a:avLst>
          </a:prstGeom>
          <a:solidFill>
            <a:srgbClr val="6D4562"/>
          </a:solidFill>
          <a:ln/>
        </p:spPr>
      </p:sp>
      <p:sp>
        <p:nvSpPr>
          <p:cNvPr id="8" name="Shape 4"/>
          <p:cNvSpPr/>
          <p:nvPr/>
        </p:nvSpPr>
        <p:spPr>
          <a:xfrm>
            <a:off x="5094982" y="1899166"/>
            <a:ext cx="439222" cy="439222"/>
          </a:xfrm>
          <a:prstGeom prst="roundRect">
            <a:avLst>
              <a:gd name="adj" fmla="val 20005"/>
            </a:avLst>
          </a:prstGeom>
          <a:solidFill>
            <a:srgbClr val="542C49"/>
          </a:solidFill>
          <a:ln w="7620">
            <a:solidFill>
              <a:srgbClr val="6D4562"/>
            </a:solidFill>
            <a:prstDash val="solid"/>
          </a:ln>
        </p:spPr>
      </p:sp>
      <p:sp>
        <p:nvSpPr>
          <p:cNvPr id="9" name="Text 5"/>
          <p:cNvSpPr/>
          <p:nvPr/>
        </p:nvSpPr>
        <p:spPr>
          <a:xfrm>
            <a:off x="5259765" y="1935718"/>
            <a:ext cx="109537" cy="366117"/>
          </a:xfrm>
          <a:prstGeom prst="rect">
            <a:avLst/>
          </a:prstGeom>
          <a:noFill/>
          <a:ln/>
        </p:spPr>
        <p:txBody>
          <a:bodyPr wrap="none" rtlCol="0" anchor="t"/>
          <a:lstStyle/>
          <a:p>
            <a:pPr algn="ctr" indent="0" marL="0">
              <a:lnSpc>
                <a:spcPts val="2883"/>
              </a:lnSpc>
              <a:buNone/>
            </a:pPr>
            <a:r>
              <a:rPr lang="en-US" sz="2306" dirty="0">
                <a:solidFill>
                  <a:srgbClr val="DAD8E9"/>
                </a:solidFill>
                <a:latin typeface="Prompt" pitchFamily="34" charset="0"/>
                <a:ea typeface="Prompt" pitchFamily="34" charset="-122"/>
                <a:cs typeface="Prompt" pitchFamily="34" charset="-120"/>
              </a:rPr>
              <a:t>1</a:t>
            </a:r>
            <a:endParaRPr lang="en-US" sz="2306" dirty="0"/>
          </a:p>
        </p:txBody>
      </p:sp>
      <p:sp>
        <p:nvSpPr>
          <p:cNvPr id="10" name="Text 6"/>
          <p:cNvSpPr/>
          <p:nvPr/>
        </p:nvSpPr>
        <p:spPr>
          <a:xfrm>
            <a:off x="6388418" y="1941790"/>
            <a:ext cx="2440662" cy="305038"/>
          </a:xfrm>
          <a:prstGeom prst="rect">
            <a:avLst/>
          </a:prstGeom>
          <a:noFill/>
          <a:ln/>
        </p:spPr>
        <p:txBody>
          <a:bodyPr wrap="none" rtlCol="0" anchor="t"/>
          <a:lstStyle/>
          <a:p>
            <a:pPr algn="l" indent="0" marL="0">
              <a:lnSpc>
                <a:spcPts val="2402"/>
              </a:lnSpc>
              <a:buNone/>
            </a:pPr>
            <a:r>
              <a:rPr lang="en-US" sz="1922" dirty="0">
                <a:solidFill>
                  <a:srgbClr val="DAD8E9"/>
                </a:solidFill>
                <a:latin typeface="Prompt" pitchFamily="34" charset="0"/>
                <a:ea typeface="Prompt" pitchFamily="34" charset="-122"/>
                <a:cs typeface="Prompt" pitchFamily="34" charset="-120"/>
              </a:rPr>
              <a:t>Overnight Gaps</a:t>
            </a:r>
            <a:endParaRPr lang="en-US" sz="1922" dirty="0"/>
          </a:p>
        </p:txBody>
      </p:sp>
      <p:sp>
        <p:nvSpPr>
          <p:cNvPr id="11" name="Text 7"/>
          <p:cNvSpPr/>
          <p:nvPr/>
        </p:nvSpPr>
        <p:spPr>
          <a:xfrm>
            <a:off x="6388418" y="2363867"/>
            <a:ext cx="6877645" cy="937260"/>
          </a:xfrm>
          <a:prstGeom prst="rect">
            <a:avLst/>
          </a:prstGeom>
          <a:noFill/>
          <a:ln/>
        </p:spPr>
        <p:txBody>
          <a:bodyPr wrap="square" rtlCol="0" anchor="t"/>
          <a:lstStyle/>
          <a:p>
            <a:pPr algn="l" indent="0" marL="0">
              <a:lnSpc>
                <a:spcPts val="2460"/>
              </a:lnSpc>
              <a:buNone/>
            </a:pPr>
            <a:r>
              <a:rPr lang="en-US" sz="1537" dirty="0">
                <a:solidFill>
                  <a:srgbClr val="DAD8E9"/>
                </a:solidFill>
                <a:latin typeface="Mukta" pitchFamily="34" charset="0"/>
                <a:ea typeface="Mukta" pitchFamily="34" charset="-122"/>
                <a:cs typeface="Mukta" pitchFamily="34" charset="-120"/>
              </a:rPr>
              <a:t>Predicting overnight gaps, the difference between a stock's closing price and the next day's opening price, poses unique challenges. These gaps can significantly impact portfolio returns and require specialized modeling techniques.</a:t>
            </a:r>
            <a:endParaRPr lang="en-US" sz="1537" dirty="0"/>
          </a:p>
        </p:txBody>
      </p:sp>
      <p:sp>
        <p:nvSpPr>
          <p:cNvPr id="12" name="Shape 8"/>
          <p:cNvSpPr/>
          <p:nvPr/>
        </p:nvSpPr>
        <p:spPr>
          <a:xfrm>
            <a:off x="5534204" y="4044017"/>
            <a:ext cx="683300" cy="38933"/>
          </a:xfrm>
          <a:prstGeom prst="roundRect">
            <a:avLst>
              <a:gd name="adj" fmla="val 225688"/>
            </a:avLst>
          </a:prstGeom>
          <a:solidFill>
            <a:srgbClr val="6D4562"/>
          </a:solidFill>
          <a:ln/>
        </p:spPr>
      </p:sp>
      <p:sp>
        <p:nvSpPr>
          <p:cNvPr id="13" name="Shape 9"/>
          <p:cNvSpPr/>
          <p:nvPr/>
        </p:nvSpPr>
        <p:spPr>
          <a:xfrm>
            <a:off x="5094982" y="3843933"/>
            <a:ext cx="439222" cy="439222"/>
          </a:xfrm>
          <a:prstGeom prst="roundRect">
            <a:avLst>
              <a:gd name="adj" fmla="val 20005"/>
            </a:avLst>
          </a:prstGeom>
          <a:solidFill>
            <a:srgbClr val="542C49"/>
          </a:solidFill>
          <a:ln w="7620">
            <a:solidFill>
              <a:srgbClr val="6D4562"/>
            </a:solidFill>
            <a:prstDash val="solid"/>
          </a:ln>
        </p:spPr>
      </p:sp>
      <p:sp>
        <p:nvSpPr>
          <p:cNvPr id="14" name="Text 10"/>
          <p:cNvSpPr/>
          <p:nvPr/>
        </p:nvSpPr>
        <p:spPr>
          <a:xfrm>
            <a:off x="5228927" y="3880485"/>
            <a:ext cx="171331" cy="366117"/>
          </a:xfrm>
          <a:prstGeom prst="rect">
            <a:avLst/>
          </a:prstGeom>
          <a:noFill/>
          <a:ln/>
        </p:spPr>
        <p:txBody>
          <a:bodyPr wrap="none" rtlCol="0" anchor="t"/>
          <a:lstStyle/>
          <a:p>
            <a:pPr algn="ctr" indent="0" marL="0">
              <a:lnSpc>
                <a:spcPts val="2883"/>
              </a:lnSpc>
              <a:buNone/>
            </a:pPr>
            <a:r>
              <a:rPr lang="en-US" sz="2306" dirty="0">
                <a:solidFill>
                  <a:srgbClr val="DAD8E9"/>
                </a:solidFill>
                <a:latin typeface="Prompt" pitchFamily="34" charset="0"/>
                <a:ea typeface="Prompt" pitchFamily="34" charset="-122"/>
                <a:cs typeface="Prompt" pitchFamily="34" charset="-120"/>
              </a:rPr>
              <a:t>2</a:t>
            </a:r>
            <a:endParaRPr lang="en-US" sz="2306" dirty="0"/>
          </a:p>
        </p:txBody>
      </p:sp>
      <p:sp>
        <p:nvSpPr>
          <p:cNvPr id="15" name="Text 11"/>
          <p:cNvSpPr/>
          <p:nvPr/>
        </p:nvSpPr>
        <p:spPr>
          <a:xfrm>
            <a:off x="6388418" y="3886557"/>
            <a:ext cx="2440662" cy="305038"/>
          </a:xfrm>
          <a:prstGeom prst="rect">
            <a:avLst/>
          </a:prstGeom>
          <a:noFill/>
          <a:ln/>
        </p:spPr>
        <p:txBody>
          <a:bodyPr wrap="none" rtlCol="0" anchor="t"/>
          <a:lstStyle/>
          <a:p>
            <a:pPr algn="l" indent="0" marL="0">
              <a:lnSpc>
                <a:spcPts val="2402"/>
              </a:lnSpc>
              <a:buNone/>
            </a:pPr>
            <a:r>
              <a:rPr lang="en-US" sz="1922" dirty="0">
                <a:solidFill>
                  <a:srgbClr val="DAD8E9"/>
                </a:solidFill>
                <a:latin typeface="Prompt" pitchFamily="34" charset="0"/>
                <a:ea typeface="Prompt" pitchFamily="34" charset="-122"/>
                <a:cs typeface="Prompt" pitchFamily="34" charset="-120"/>
              </a:rPr>
              <a:t>ARIMA Modeling</a:t>
            </a:r>
            <a:endParaRPr lang="en-US" sz="1922" dirty="0"/>
          </a:p>
        </p:txBody>
      </p:sp>
      <p:sp>
        <p:nvSpPr>
          <p:cNvPr id="16" name="Text 12"/>
          <p:cNvSpPr/>
          <p:nvPr/>
        </p:nvSpPr>
        <p:spPr>
          <a:xfrm>
            <a:off x="6388418" y="4308634"/>
            <a:ext cx="6877645" cy="937260"/>
          </a:xfrm>
          <a:prstGeom prst="rect">
            <a:avLst/>
          </a:prstGeom>
          <a:noFill/>
          <a:ln/>
        </p:spPr>
        <p:txBody>
          <a:bodyPr wrap="square" rtlCol="0" anchor="t"/>
          <a:lstStyle/>
          <a:p>
            <a:pPr algn="l" indent="0" marL="0">
              <a:lnSpc>
                <a:spcPts val="2460"/>
              </a:lnSpc>
              <a:buNone/>
            </a:pPr>
            <a:r>
              <a:rPr lang="en-US" sz="1537" dirty="0">
                <a:solidFill>
                  <a:srgbClr val="DAD8E9"/>
                </a:solidFill>
                <a:latin typeface="Mukta" pitchFamily="34" charset="0"/>
                <a:ea typeface="Mukta" pitchFamily="34" charset="-122"/>
                <a:cs typeface="Mukta" pitchFamily="34" charset="-120"/>
              </a:rPr>
              <a:t>To model overnight BBVA stock price returns, we used a separate ARIMA (Autoregressive Integrated Moving Average) model, leveraging the distinct characteristics of the overnight data compared to intraday returns.</a:t>
            </a:r>
            <a:endParaRPr lang="en-US" sz="1537" dirty="0"/>
          </a:p>
        </p:txBody>
      </p:sp>
      <p:sp>
        <p:nvSpPr>
          <p:cNvPr id="17" name="Shape 13"/>
          <p:cNvSpPr/>
          <p:nvPr/>
        </p:nvSpPr>
        <p:spPr>
          <a:xfrm>
            <a:off x="5534204" y="5988784"/>
            <a:ext cx="683300" cy="38933"/>
          </a:xfrm>
          <a:prstGeom prst="roundRect">
            <a:avLst>
              <a:gd name="adj" fmla="val 225688"/>
            </a:avLst>
          </a:prstGeom>
          <a:solidFill>
            <a:srgbClr val="6D4562"/>
          </a:solidFill>
          <a:ln/>
        </p:spPr>
      </p:sp>
      <p:sp>
        <p:nvSpPr>
          <p:cNvPr id="18" name="Shape 14"/>
          <p:cNvSpPr/>
          <p:nvPr/>
        </p:nvSpPr>
        <p:spPr>
          <a:xfrm>
            <a:off x="5094982" y="5788700"/>
            <a:ext cx="439222" cy="439222"/>
          </a:xfrm>
          <a:prstGeom prst="roundRect">
            <a:avLst>
              <a:gd name="adj" fmla="val 20005"/>
            </a:avLst>
          </a:prstGeom>
          <a:solidFill>
            <a:srgbClr val="542C49"/>
          </a:solidFill>
          <a:ln w="7620">
            <a:solidFill>
              <a:srgbClr val="6D4562"/>
            </a:solidFill>
            <a:prstDash val="solid"/>
          </a:ln>
        </p:spPr>
      </p:sp>
      <p:sp>
        <p:nvSpPr>
          <p:cNvPr id="19" name="Text 15"/>
          <p:cNvSpPr/>
          <p:nvPr/>
        </p:nvSpPr>
        <p:spPr>
          <a:xfrm>
            <a:off x="5229642" y="5825252"/>
            <a:ext cx="169902" cy="366117"/>
          </a:xfrm>
          <a:prstGeom prst="rect">
            <a:avLst/>
          </a:prstGeom>
          <a:noFill/>
          <a:ln/>
        </p:spPr>
        <p:txBody>
          <a:bodyPr wrap="none" rtlCol="0" anchor="t"/>
          <a:lstStyle/>
          <a:p>
            <a:pPr algn="ctr" indent="0" marL="0">
              <a:lnSpc>
                <a:spcPts val="2883"/>
              </a:lnSpc>
              <a:buNone/>
            </a:pPr>
            <a:r>
              <a:rPr lang="en-US" sz="2306" dirty="0">
                <a:solidFill>
                  <a:srgbClr val="DAD8E9"/>
                </a:solidFill>
                <a:latin typeface="Prompt" pitchFamily="34" charset="0"/>
                <a:ea typeface="Prompt" pitchFamily="34" charset="-122"/>
                <a:cs typeface="Prompt" pitchFamily="34" charset="-120"/>
              </a:rPr>
              <a:t>3</a:t>
            </a:r>
            <a:endParaRPr lang="en-US" sz="2306" dirty="0"/>
          </a:p>
        </p:txBody>
      </p:sp>
      <p:sp>
        <p:nvSpPr>
          <p:cNvPr id="20" name="Text 16"/>
          <p:cNvSpPr/>
          <p:nvPr/>
        </p:nvSpPr>
        <p:spPr>
          <a:xfrm>
            <a:off x="6388418" y="5831324"/>
            <a:ext cx="2440662" cy="305038"/>
          </a:xfrm>
          <a:prstGeom prst="rect">
            <a:avLst/>
          </a:prstGeom>
          <a:noFill/>
          <a:ln/>
        </p:spPr>
        <p:txBody>
          <a:bodyPr wrap="none" rtlCol="0" anchor="t"/>
          <a:lstStyle/>
          <a:p>
            <a:pPr algn="l" indent="0" marL="0">
              <a:lnSpc>
                <a:spcPts val="2402"/>
              </a:lnSpc>
              <a:buNone/>
            </a:pPr>
            <a:r>
              <a:rPr lang="en-US" sz="1922" dirty="0">
                <a:solidFill>
                  <a:srgbClr val="DAD8E9"/>
                </a:solidFill>
                <a:latin typeface="Prompt" pitchFamily="34" charset="0"/>
                <a:ea typeface="Prompt" pitchFamily="34" charset="-122"/>
                <a:cs typeface="Prompt" pitchFamily="34" charset="-120"/>
              </a:rPr>
              <a:t>Model Performance</a:t>
            </a:r>
            <a:endParaRPr lang="en-US" sz="1922" dirty="0"/>
          </a:p>
        </p:txBody>
      </p:sp>
      <p:sp>
        <p:nvSpPr>
          <p:cNvPr id="21" name="Text 17"/>
          <p:cNvSpPr/>
          <p:nvPr/>
        </p:nvSpPr>
        <p:spPr>
          <a:xfrm>
            <a:off x="6388418" y="6253401"/>
            <a:ext cx="6877645" cy="937260"/>
          </a:xfrm>
          <a:prstGeom prst="rect">
            <a:avLst/>
          </a:prstGeom>
          <a:noFill/>
          <a:ln/>
        </p:spPr>
        <p:txBody>
          <a:bodyPr wrap="square" rtlCol="0" anchor="t"/>
          <a:lstStyle/>
          <a:p>
            <a:pPr algn="l" indent="0" marL="0">
              <a:lnSpc>
                <a:spcPts val="2460"/>
              </a:lnSpc>
              <a:buNone/>
            </a:pPr>
            <a:r>
              <a:rPr lang="en-US" sz="1537" dirty="0">
                <a:solidFill>
                  <a:srgbClr val="DAD8E9"/>
                </a:solidFill>
                <a:latin typeface="Mukta" pitchFamily="34" charset="0"/>
                <a:ea typeface="Mukta" pitchFamily="34" charset="-122"/>
                <a:cs typeface="Mukta" pitchFamily="34" charset="-120"/>
              </a:rPr>
              <a:t>The ARIMA model for overnight data demonstrated strong predictive power, as evidenced by the detailed model fit summary and the close alignment between predicted and actual overnight returns shown in the visual analysis.</a:t>
            </a:r>
            <a:endParaRPr lang="en-US" sz="1537"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205633"/>
          </a:xfrm>
          <a:prstGeom prst="rect">
            <a:avLst/>
          </a:prstGeom>
        </p:spPr>
      </p:pic>
      <p:sp>
        <p:nvSpPr>
          <p:cNvPr id="5" name="Text 1"/>
          <p:cNvSpPr/>
          <p:nvPr/>
        </p:nvSpPr>
        <p:spPr>
          <a:xfrm>
            <a:off x="3590092" y="2692122"/>
            <a:ext cx="5555813" cy="551378"/>
          </a:xfrm>
          <a:prstGeom prst="rect">
            <a:avLst/>
          </a:prstGeom>
          <a:noFill/>
          <a:ln/>
        </p:spPr>
        <p:txBody>
          <a:bodyPr wrap="none" rtlCol="0" anchor="t"/>
          <a:lstStyle/>
          <a:p>
            <a:pPr indent="0" marL="0">
              <a:lnSpc>
                <a:spcPts val="4342"/>
              </a:lnSpc>
              <a:buNone/>
            </a:pPr>
            <a:r>
              <a:rPr lang="en-US" sz="3473" dirty="0">
                <a:solidFill>
                  <a:srgbClr val="C6BFEE"/>
                </a:solidFill>
                <a:latin typeface="Prompt" pitchFamily="34" charset="0"/>
                <a:ea typeface="Prompt" pitchFamily="34" charset="-122"/>
                <a:cs typeface="Prompt" pitchFamily="34" charset="-120"/>
              </a:rPr>
              <a:t>End-of-Day Price Analysis</a:t>
            </a:r>
            <a:endParaRPr lang="en-US" sz="3473" dirty="0"/>
          </a:p>
        </p:txBody>
      </p:sp>
      <p:pic>
        <p:nvPicPr>
          <p:cNvPr id="6" name="Image 2" descr="preencoded.png">    </p:cNvPr>
          <p:cNvPicPr>
            <a:picLocks noChangeAspect="1"/>
          </p:cNvPicPr>
          <p:nvPr/>
        </p:nvPicPr>
        <p:blipFill>
          <a:blip r:embed="rId3"/>
          <a:stretch>
            <a:fillRect/>
          </a:stretch>
        </p:blipFill>
        <p:spPr>
          <a:xfrm>
            <a:off x="3590092" y="3508177"/>
            <a:ext cx="882253" cy="1411605"/>
          </a:xfrm>
          <a:prstGeom prst="rect">
            <a:avLst/>
          </a:prstGeom>
        </p:spPr>
      </p:pic>
      <p:sp>
        <p:nvSpPr>
          <p:cNvPr id="7" name="Text 2"/>
          <p:cNvSpPr/>
          <p:nvPr/>
        </p:nvSpPr>
        <p:spPr>
          <a:xfrm>
            <a:off x="4737021" y="3684627"/>
            <a:ext cx="3092648" cy="275749"/>
          </a:xfrm>
          <a:prstGeom prst="rect">
            <a:avLst/>
          </a:prstGeom>
          <a:noFill/>
          <a:ln/>
        </p:spPr>
        <p:txBody>
          <a:bodyPr wrap="none" rtlCol="0" anchor="t"/>
          <a:lstStyle/>
          <a:p>
            <a:pPr algn="l" indent="0" marL="0">
              <a:lnSpc>
                <a:spcPts val="2171"/>
              </a:lnSpc>
              <a:buNone/>
            </a:pPr>
            <a:r>
              <a:rPr lang="en-US" sz="1737" dirty="0">
                <a:solidFill>
                  <a:srgbClr val="DAD8E9"/>
                </a:solidFill>
                <a:latin typeface="Prompt" pitchFamily="34" charset="0"/>
                <a:ea typeface="Prompt" pitchFamily="34" charset="-122"/>
                <a:cs typeface="Prompt" pitchFamily="34" charset="-120"/>
              </a:rPr>
              <a:t>Extracting End-of-Day Prices</a:t>
            </a:r>
            <a:endParaRPr lang="en-US" sz="1737" dirty="0"/>
          </a:p>
        </p:txBody>
      </p:sp>
      <p:sp>
        <p:nvSpPr>
          <p:cNvPr id="8" name="Text 3"/>
          <p:cNvSpPr/>
          <p:nvPr/>
        </p:nvSpPr>
        <p:spPr>
          <a:xfrm>
            <a:off x="4737021" y="4066222"/>
            <a:ext cx="6303169" cy="564594"/>
          </a:xfrm>
          <a:prstGeom prst="rect">
            <a:avLst/>
          </a:prstGeom>
          <a:noFill/>
          <a:ln/>
        </p:spPr>
        <p:txBody>
          <a:bodyPr wrap="square" rtlCol="0" anchor="t"/>
          <a:lstStyle/>
          <a:p>
            <a:pPr algn="l" indent="0" marL="0">
              <a:lnSpc>
                <a:spcPts val="2223"/>
              </a:lnSpc>
              <a:buNone/>
            </a:pPr>
            <a:r>
              <a:rPr lang="en-US" sz="1389" dirty="0">
                <a:solidFill>
                  <a:srgbClr val="DAD8E9"/>
                </a:solidFill>
                <a:latin typeface="Mukta" pitchFamily="34" charset="0"/>
                <a:ea typeface="Mukta" pitchFamily="34" charset="-122"/>
                <a:cs typeface="Mukta" pitchFamily="34" charset="-120"/>
              </a:rPr>
              <a:t>We extracted the end-of-day prices for BBVA stock from the Yahoo Finance dataset, which provided the closing price for each trading session.</a:t>
            </a:r>
            <a:endParaRPr lang="en-US" sz="1389" dirty="0"/>
          </a:p>
        </p:txBody>
      </p:sp>
      <p:pic>
        <p:nvPicPr>
          <p:cNvPr id="9" name="Image 3" descr="preencoded.png">    </p:cNvPr>
          <p:cNvPicPr>
            <a:picLocks noChangeAspect="1"/>
          </p:cNvPicPr>
          <p:nvPr/>
        </p:nvPicPr>
        <p:blipFill>
          <a:blip r:embed="rId4"/>
          <a:stretch>
            <a:fillRect/>
          </a:stretch>
        </p:blipFill>
        <p:spPr>
          <a:xfrm>
            <a:off x="3590092" y="4919782"/>
            <a:ext cx="882253" cy="1411605"/>
          </a:xfrm>
          <a:prstGeom prst="rect">
            <a:avLst/>
          </a:prstGeom>
        </p:spPr>
      </p:pic>
      <p:sp>
        <p:nvSpPr>
          <p:cNvPr id="10" name="Text 4"/>
          <p:cNvSpPr/>
          <p:nvPr/>
        </p:nvSpPr>
        <p:spPr>
          <a:xfrm>
            <a:off x="4737021" y="5096232"/>
            <a:ext cx="3280053" cy="275749"/>
          </a:xfrm>
          <a:prstGeom prst="rect">
            <a:avLst/>
          </a:prstGeom>
          <a:noFill/>
          <a:ln/>
        </p:spPr>
        <p:txBody>
          <a:bodyPr wrap="none" rtlCol="0" anchor="t"/>
          <a:lstStyle/>
          <a:p>
            <a:pPr algn="l" indent="0" marL="0">
              <a:lnSpc>
                <a:spcPts val="2171"/>
              </a:lnSpc>
              <a:buNone/>
            </a:pPr>
            <a:r>
              <a:rPr lang="en-US" sz="1737" dirty="0">
                <a:solidFill>
                  <a:srgbClr val="DAD8E9"/>
                </a:solidFill>
                <a:latin typeface="Prompt" pitchFamily="34" charset="0"/>
                <a:ea typeface="Prompt" pitchFamily="34" charset="-122"/>
                <a:cs typeface="Prompt" pitchFamily="34" charset="-120"/>
              </a:rPr>
              <a:t>Predicting End-of-Day Returns</a:t>
            </a:r>
            <a:endParaRPr lang="en-US" sz="1737" dirty="0"/>
          </a:p>
        </p:txBody>
      </p:sp>
      <p:sp>
        <p:nvSpPr>
          <p:cNvPr id="11" name="Text 5"/>
          <p:cNvSpPr/>
          <p:nvPr/>
        </p:nvSpPr>
        <p:spPr>
          <a:xfrm>
            <a:off x="4737021" y="5477828"/>
            <a:ext cx="6303169" cy="564594"/>
          </a:xfrm>
          <a:prstGeom prst="rect">
            <a:avLst/>
          </a:prstGeom>
          <a:noFill/>
          <a:ln/>
        </p:spPr>
        <p:txBody>
          <a:bodyPr wrap="square" rtlCol="0" anchor="t"/>
          <a:lstStyle/>
          <a:p>
            <a:pPr algn="l" indent="0" marL="0">
              <a:lnSpc>
                <a:spcPts val="2223"/>
              </a:lnSpc>
              <a:buNone/>
            </a:pPr>
            <a:r>
              <a:rPr lang="en-US" sz="1389" dirty="0">
                <a:solidFill>
                  <a:srgbClr val="DAD8E9"/>
                </a:solidFill>
                <a:latin typeface="Mukta" pitchFamily="34" charset="0"/>
                <a:ea typeface="Mukta" pitchFamily="34" charset="-122"/>
                <a:cs typeface="Mukta" pitchFamily="34" charset="-120"/>
              </a:rPr>
              <a:t>Forecasting end-of-day returns is generally simpler than predicting intraday price movements, as the data exhibits less volatility and complexity.</a:t>
            </a:r>
            <a:endParaRPr lang="en-US" sz="1389" dirty="0"/>
          </a:p>
        </p:txBody>
      </p:sp>
      <p:pic>
        <p:nvPicPr>
          <p:cNvPr id="12" name="Image 4" descr="preencoded.png">    </p:cNvPr>
          <p:cNvPicPr>
            <a:picLocks noChangeAspect="1"/>
          </p:cNvPicPr>
          <p:nvPr/>
        </p:nvPicPr>
        <p:blipFill>
          <a:blip r:embed="rId5"/>
          <a:stretch>
            <a:fillRect/>
          </a:stretch>
        </p:blipFill>
        <p:spPr>
          <a:xfrm>
            <a:off x="3590092" y="6331387"/>
            <a:ext cx="882253" cy="1411605"/>
          </a:xfrm>
          <a:prstGeom prst="rect">
            <a:avLst/>
          </a:prstGeom>
        </p:spPr>
      </p:pic>
      <p:sp>
        <p:nvSpPr>
          <p:cNvPr id="13" name="Text 6"/>
          <p:cNvSpPr/>
          <p:nvPr/>
        </p:nvSpPr>
        <p:spPr>
          <a:xfrm>
            <a:off x="4737021" y="6507837"/>
            <a:ext cx="2618065" cy="275749"/>
          </a:xfrm>
          <a:prstGeom prst="rect">
            <a:avLst/>
          </a:prstGeom>
          <a:noFill/>
          <a:ln/>
        </p:spPr>
        <p:txBody>
          <a:bodyPr wrap="none" rtlCol="0" anchor="t"/>
          <a:lstStyle/>
          <a:p>
            <a:pPr algn="l" indent="0" marL="0">
              <a:lnSpc>
                <a:spcPts val="2171"/>
              </a:lnSpc>
              <a:buNone/>
            </a:pPr>
            <a:r>
              <a:rPr lang="en-US" sz="1737" dirty="0">
                <a:solidFill>
                  <a:srgbClr val="DAD8E9"/>
                </a:solidFill>
                <a:latin typeface="Prompt" pitchFamily="34" charset="0"/>
                <a:ea typeface="Prompt" pitchFamily="34" charset="-122"/>
                <a:cs typeface="Prompt" pitchFamily="34" charset="-120"/>
              </a:rPr>
              <a:t>Applying Similar Models</a:t>
            </a:r>
            <a:endParaRPr lang="en-US" sz="1737" dirty="0"/>
          </a:p>
        </p:txBody>
      </p:sp>
      <p:sp>
        <p:nvSpPr>
          <p:cNvPr id="14" name="Text 7"/>
          <p:cNvSpPr/>
          <p:nvPr/>
        </p:nvSpPr>
        <p:spPr>
          <a:xfrm>
            <a:off x="4737021" y="6889433"/>
            <a:ext cx="6303169" cy="564594"/>
          </a:xfrm>
          <a:prstGeom prst="rect">
            <a:avLst/>
          </a:prstGeom>
          <a:noFill/>
          <a:ln/>
        </p:spPr>
        <p:txBody>
          <a:bodyPr wrap="square" rtlCol="0" anchor="t"/>
          <a:lstStyle/>
          <a:p>
            <a:pPr algn="l" indent="0" marL="0">
              <a:lnSpc>
                <a:spcPts val="2223"/>
              </a:lnSpc>
              <a:buNone/>
            </a:pPr>
            <a:r>
              <a:rPr lang="en-US" sz="1389" dirty="0">
                <a:solidFill>
                  <a:srgbClr val="DAD8E9"/>
                </a:solidFill>
                <a:latin typeface="Mukta" pitchFamily="34" charset="0"/>
                <a:ea typeface="Mukta" pitchFamily="34" charset="-122"/>
                <a:cs typeface="Mukta" pitchFamily="34" charset="-120"/>
              </a:rPr>
              <a:t>We utilized the same ARIMA and Random Forest modeling techniques that were effective for the intraday data to analyze the end-of-day BBVA stock returns.</a:t>
            </a:r>
            <a:endParaRPr lang="en-US" sz="1389"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1125141"/>
            <a:ext cx="5828705"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Comparative Analysis</a:t>
            </a:r>
            <a:endParaRPr lang="en-US" sz="4374" dirty="0"/>
          </a:p>
        </p:txBody>
      </p:sp>
      <p:sp>
        <p:nvSpPr>
          <p:cNvPr id="5" name="Text 2"/>
          <p:cNvSpPr/>
          <p:nvPr/>
        </p:nvSpPr>
        <p:spPr>
          <a:xfrm>
            <a:off x="2624376" y="2263854"/>
            <a:ext cx="9381649"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To evaluate the predictive performance of our intraday, overnight, and end-of-day BBVA stock price models, we compare the Root Mean Squared Error (RMSE) across the different approaches.</a:t>
            </a:r>
            <a:endParaRPr lang="en-US" sz="1750" dirty="0"/>
          </a:p>
        </p:txBody>
      </p:sp>
      <p:sp>
        <p:nvSpPr>
          <p:cNvPr id="6" name="Shape 3"/>
          <p:cNvSpPr/>
          <p:nvPr/>
        </p:nvSpPr>
        <p:spPr>
          <a:xfrm>
            <a:off x="2624376" y="3224570"/>
            <a:ext cx="9381649" cy="2563654"/>
          </a:xfrm>
          <a:prstGeom prst="roundRect">
            <a:avLst>
              <a:gd name="adj" fmla="val 3900"/>
            </a:avLst>
          </a:prstGeom>
          <a:noFill/>
          <a:ln w="7620">
            <a:solidFill>
              <a:srgbClr val="FFFFFF">
                <a:alpha val="24000"/>
              </a:srgbClr>
            </a:solidFill>
            <a:prstDash val="solid"/>
          </a:ln>
        </p:spPr>
      </p:sp>
      <p:sp>
        <p:nvSpPr>
          <p:cNvPr id="7" name="Shape 4"/>
          <p:cNvSpPr/>
          <p:nvPr/>
        </p:nvSpPr>
        <p:spPr>
          <a:xfrm>
            <a:off x="2631996" y="3232190"/>
            <a:ext cx="9366409" cy="637103"/>
          </a:xfrm>
          <a:prstGeom prst="rect">
            <a:avLst/>
          </a:prstGeom>
          <a:solidFill>
            <a:srgbClr val="FFFFFF">
              <a:alpha val="4000"/>
            </a:srgbClr>
          </a:solidFill>
          <a:ln/>
        </p:spPr>
      </p:sp>
      <p:sp>
        <p:nvSpPr>
          <p:cNvPr id="8" name="Text 5"/>
          <p:cNvSpPr/>
          <p:nvPr/>
        </p:nvSpPr>
        <p:spPr>
          <a:xfrm>
            <a:off x="2854166" y="3373041"/>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Model</a:t>
            </a:r>
            <a:endParaRPr lang="en-US" sz="1750" dirty="0"/>
          </a:p>
        </p:txBody>
      </p:sp>
      <p:sp>
        <p:nvSpPr>
          <p:cNvPr id="9" name="Text 6"/>
          <p:cNvSpPr/>
          <p:nvPr/>
        </p:nvSpPr>
        <p:spPr>
          <a:xfrm>
            <a:off x="7541181" y="3373041"/>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RMSE</a:t>
            </a:r>
            <a:endParaRPr lang="en-US" sz="1750" dirty="0"/>
          </a:p>
        </p:txBody>
      </p:sp>
      <p:sp>
        <p:nvSpPr>
          <p:cNvPr id="10" name="Shape 7"/>
          <p:cNvSpPr/>
          <p:nvPr/>
        </p:nvSpPr>
        <p:spPr>
          <a:xfrm>
            <a:off x="2631996" y="3869293"/>
            <a:ext cx="9366409" cy="637103"/>
          </a:xfrm>
          <a:prstGeom prst="rect">
            <a:avLst/>
          </a:prstGeom>
          <a:solidFill>
            <a:srgbClr val="000000">
              <a:alpha val="4000"/>
            </a:srgbClr>
          </a:solidFill>
          <a:ln/>
        </p:spPr>
      </p:sp>
      <p:sp>
        <p:nvSpPr>
          <p:cNvPr id="11" name="Text 8"/>
          <p:cNvSpPr/>
          <p:nvPr/>
        </p:nvSpPr>
        <p:spPr>
          <a:xfrm>
            <a:off x="2854166" y="4010144"/>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Intraday</a:t>
            </a:r>
            <a:endParaRPr lang="en-US" sz="1750" dirty="0"/>
          </a:p>
        </p:txBody>
      </p:sp>
      <p:sp>
        <p:nvSpPr>
          <p:cNvPr id="12" name="Text 9"/>
          <p:cNvSpPr/>
          <p:nvPr/>
        </p:nvSpPr>
        <p:spPr>
          <a:xfrm>
            <a:off x="7541181" y="4010144"/>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0.48%</a:t>
            </a:r>
            <a:endParaRPr lang="en-US" sz="1750" dirty="0"/>
          </a:p>
        </p:txBody>
      </p:sp>
      <p:sp>
        <p:nvSpPr>
          <p:cNvPr id="13" name="Shape 10"/>
          <p:cNvSpPr/>
          <p:nvPr/>
        </p:nvSpPr>
        <p:spPr>
          <a:xfrm>
            <a:off x="2631996" y="4506397"/>
            <a:ext cx="9366409" cy="637103"/>
          </a:xfrm>
          <a:prstGeom prst="rect">
            <a:avLst/>
          </a:prstGeom>
          <a:solidFill>
            <a:srgbClr val="FFFFFF">
              <a:alpha val="4000"/>
            </a:srgbClr>
          </a:solidFill>
          <a:ln/>
        </p:spPr>
      </p:sp>
      <p:sp>
        <p:nvSpPr>
          <p:cNvPr id="14" name="Text 11"/>
          <p:cNvSpPr/>
          <p:nvPr/>
        </p:nvSpPr>
        <p:spPr>
          <a:xfrm>
            <a:off x="2854166" y="4647248"/>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Overnight</a:t>
            </a:r>
            <a:endParaRPr lang="en-US" sz="1750" dirty="0"/>
          </a:p>
        </p:txBody>
      </p:sp>
      <p:sp>
        <p:nvSpPr>
          <p:cNvPr id="15" name="Text 12"/>
          <p:cNvSpPr/>
          <p:nvPr/>
        </p:nvSpPr>
        <p:spPr>
          <a:xfrm>
            <a:off x="7541181" y="4647248"/>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0.76%</a:t>
            </a:r>
            <a:endParaRPr lang="en-US" sz="1750" dirty="0"/>
          </a:p>
        </p:txBody>
      </p:sp>
      <p:sp>
        <p:nvSpPr>
          <p:cNvPr id="16" name="Shape 13"/>
          <p:cNvSpPr/>
          <p:nvPr/>
        </p:nvSpPr>
        <p:spPr>
          <a:xfrm>
            <a:off x="2631996" y="5143500"/>
            <a:ext cx="9366409" cy="637103"/>
          </a:xfrm>
          <a:prstGeom prst="rect">
            <a:avLst/>
          </a:prstGeom>
          <a:solidFill>
            <a:srgbClr val="000000">
              <a:alpha val="4000"/>
            </a:srgbClr>
          </a:solidFill>
          <a:ln/>
        </p:spPr>
      </p:sp>
      <p:sp>
        <p:nvSpPr>
          <p:cNvPr id="17" name="Text 14"/>
          <p:cNvSpPr/>
          <p:nvPr/>
        </p:nvSpPr>
        <p:spPr>
          <a:xfrm>
            <a:off x="2854166" y="5284351"/>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End-of-Day</a:t>
            </a:r>
            <a:endParaRPr lang="en-US" sz="1750" dirty="0"/>
          </a:p>
        </p:txBody>
      </p:sp>
      <p:sp>
        <p:nvSpPr>
          <p:cNvPr id="18" name="Text 15"/>
          <p:cNvSpPr/>
          <p:nvPr/>
        </p:nvSpPr>
        <p:spPr>
          <a:xfrm>
            <a:off x="7541181" y="5284351"/>
            <a:ext cx="4235053"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0.32%</a:t>
            </a:r>
            <a:endParaRPr lang="en-US" sz="1750" dirty="0"/>
          </a:p>
        </p:txBody>
      </p:sp>
      <p:sp>
        <p:nvSpPr>
          <p:cNvPr id="19" name="Text 16"/>
          <p:cNvSpPr/>
          <p:nvPr/>
        </p:nvSpPr>
        <p:spPr>
          <a:xfrm>
            <a:off x="2624376" y="6038136"/>
            <a:ext cx="9381649"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end-of-day model exhibits the lowest RMSE, indicating it is the most accurate in predicting BBVA's daily closing prices. In contrast, the overnight model has the highest RMSE, suggesting that forecasting the price gap between the closing and next day's opening is the most challenging.</a:t>
            </a:r>
            <a:endParaRPr lang="en-US" sz="1750" dirty="0"/>
          </a:p>
        </p:txBody>
      </p:sp>
      <p:pic>
        <p:nvPicPr>
          <p:cNvPr id="2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sp>
      <p:sp>
        <p:nvSpPr>
          <p:cNvPr id="4" name="Text 1"/>
          <p:cNvSpPr/>
          <p:nvPr/>
        </p:nvSpPr>
        <p:spPr>
          <a:xfrm>
            <a:off x="2624376" y="673418"/>
            <a:ext cx="6497955"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Theoretical Background</a:t>
            </a:r>
            <a:endParaRPr lang="en-US" sz="4374" dirty="0"/>
          </a:p>
        </p:txBody>
      </p:sp>
      <p:pic>
        <p:nvPicPr>
          <p:cNvPr id="5" name="Image 1" descr="preencoded.png">    </p:cNvPr>
          <p:cNvPicPr>
            <a:picLocks noChangeAspect="1"/>
          </p:cNvPicPr>
          <p:nvPr/>
        </p:nvPicPr>
        <p:blipFill>
          <a:blip r:embed="rId2"/>
          <a:stretch>
            <a:fillRect/>
          </a:stretch>
        </p:blipFill>
        <p:spPr>
          <a:xfrm>
            <a:off x="2624376" y="1812131"/>
            <a:ext cx="2905006" cy="1795343"/>
          </a:xfrm>
          <a:prstGeom prst="rect">
            <a:avLst/>
          </a:prstGeom>
        </p:spPr>
      </p:pic>
      <p:sp>
        <p:nvSpPr>
          <p:cNvPr id="6" name="Text 2"/>
          <p:cNvSpPr/>
          <p:nvPr/>
        </p:nvSpPr>
        <p:spPr>
          <a:xfrm>
            <a:off x="2624376" y="3885128"/>
            <a:ext cx="2797731"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Stationarity and ACF</a:t>
            </a:r>
            <a:endParaRPr lang="en-US" sz="2187" dirty="0"/>
          </a:p>
        </p:txBody>
      </p:sp>
      <p:sp>
        <p:nvSpPr>
          <p:cNvPr id="7" name="Text 3"/>
          <p:cNvSpPr/>
          <p:nvPr/>
        </p:nvSpPr>
        <p:spPr>
          <a:xfrm>
            <a:off x="2624376" y="4365546"/>
            <a:ext cx="2905006" cy="2132409"/>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The autocorrelation function (ACF) plot demonstrates the stationarity of the BBVA stock returns data, which is crucial for accurate time series modeling and forecasting.</a:t>
            </a:r>
            <a:endParaRPr lang="en-US" sz="1750" dirty="0"/>
          </a:p>
        </p:txBody>
      </p:sp>
      <p:pic>
        <p:nvPicPr>
          <p:cNvPr id="8" name="Image 2" descr="preencoded.png">    </p:cNvPr>
          <p:cNvPicPr>
            <a:picLocks noChangeAspect="1"/>
          </p:cNvPicPr>
          <p:nvPr/>
        </p:nvPicPr>
        <p:blipFill>
          <a:blip r:embed="rId3"/>
          <a:stretch>
            <a:fillRect/>
          </a:stretch>
        </p:blipFill>
        <p:spPr>
          <a:xfrm>
            <a:off x="5862638" y="1812131"/>
            <a:ext cx="2905006" cy="1795343"/>
          </a:xfrm>
          <a:prstGeom prst="rect">
            <a:avLst/>
          </a:prstGeom>
        </p:spPr>
      </p:pic>
      <p:sp>
        <p:nvSpPr>
          <p:cNvPr id="9" name="Text 4"/>
          <p:cNvSpPr/>
          <p:nvPr/>
        </p:nvSpPr>
        <p:spPr>
          <a:xfrm>
            <a:off x="5862638" y="3885128"/>
            <a:ext cx="2905006" cy="694373"/>
          </a:xfrm>
          <a:prstGeom prst="rect">
            <a:avLst/>
          </a:prstGeom>
          <a:noFill/>
          <a:ln/>
        </p:spPr>
        <p:txBody>
          <a:bodyPr wrap="squar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PACF and Model Order</a:t>
            </a:r>
            <a:endParaRPr lang="en-US" sz="2187" dirty="0"/>
          </a:p>
        </p:txBody>
      </p:sp>
      <p:sp>
        <p:nvSpPr>
          <p:cNvPr id="10" name="Text 5"/>
          <p:cNvSpPr/>
          <p:nvPr/>
        </p:nvSpPr>
        <p:spPr>
          <a:xfrm>
            <a:off x="5862638" y="4712732"/>
            <a:ext cx="2905006" cy="2487811"/>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The partial autocorrelation function (PACF) plot helps identify the appropriate order of the ARIMA model, which is essential for capturing the underlying dynamics of the BBVA stock price returns.</a:t>
            </a:r>
            <a:endParaRPr lang="en-US" sz="1750" dirty="0"/>
          </a:p>
        </p:txBody>
      </p:sp>
      <p:pic>
        <p:nvPicPr>
          <p:cNvPr id="11" name="Image 3" descr="preencoded.png">    </p:cNvPr>
          <p:cNvPicPr>
            <a:picLocks noChangeAspect="1"/>
          </p:cNvPicPr>
          <p:nvPr/>
        </p:nvPicPr>
        <p:blipFill>
          <a:blip r:embed="rId4"/>
          <a:stretch>
            <a:fillRect/>
          </a:stretch>
        </p:blipFill>
        <p:spPr>
          <a:xfrm>
            <a:off x="9100899" y="1812131"/>
            <a:ext cx="2905125" cy="1795463"/>
          </a:xfrm>
          <a:prstGeom prst="rect">
            <a:avLst/>
          </a:prstGeom>
        </p:spPr>
      </p:pic>
      <p:sp>
        <p:nvSpPr>
          <p:cNvPr id="12" name="Text 6"/>
          <p:cNvSpPr/>
          <p:nvPr/>
        </p:nvSpPr>
        <p:spPr>
          <a:xfrm>
            <a:off x="9100899" y="3885247"/>
            <a:ext cx="2905125" cy="694373"/>
          </a:xfrm>
          <a:prstGeom prst="rect">
            <a:avLst/>
          </a:prstGeom>
          <a:noFill/>
          <a:ln/>
        </p:spPr>
        <p:txBody>
          <a:bodyPr wrap="squar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Importance of Stationarity</a:t>
            </a:r>
            <a:endParaRPr lang="en-US" sz="2187" dirty="0"/>
          </a:p>
        </p:txBody>
      </p:sp>
      <p:sp>
        <p:nvSpPr>
          <p:cNvPr id="13" name="Text 7"/>
          <p:cNvSpPr/>
          <p:nvPr/>
        </p:nvSpPr>
        <p:spPr>
          <a:xfrm>
            <a:off x="9100899" y="4712851"/>
            <a:ext cx="2905125" cy="2843213"/>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Stationarity is a fundamental assumption in time series analysis, as it ensures the statistical properties of the data, such as the mean and variance, remain constant over time, enabling more accurate forecasts.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2024-05-30T17:02:04Z</dcterms:created>
  <dcterms:modified xsi:type="dcterms:W3CDTF">2024-05-30T17:02:04Z</dcterms:modified>
</cp:coreProperties>
</file>